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3" r:id="rId3"/>
    <p:sldId id="279" r:id="rId4"/>
    <p:sldId id="257" r:id="rId5"/>
    <p:sldId id="258" r:id="rId6"/>
    <p:sldId id="259" r:id="rId7"/>
    <p:sldId id="260" r:id="rId8"/>
    <p:sldId id="285" r:id="rId9"/>
    <p:sldId id="281" r:id="rId10"/>
    <p:sldId id="282" r:id="rId11"/>
    <p:sldId id="261" r:id="rId12"/>
    <p:sldId id="264" r:id="rId13"/>
    <p:sldId id="263" r:id="rId14"/>
    <p:sldId id="265" r:id="rId15"/>
    <p:sldId id="266" r:id="rId16"/>
    <p:sldId id="267" r:id="rId17"/>
    <p:sldId id="268" r:id="rId18"/>
    <p:sldId id="270" r:id="rId19"/>
    <p:sldId id="271" r:id="rId20"/>
    <p:sldId id="272" r:id="rId21"/>
    <p:sldId id="273" r:id="rId22"/>
    <p:sldId id="277" r:id="rId23"/>
    <p:sldId id="284" r:id="rId24"/>
    <p:sldId id="280" r:id="rId25"/>
    <p:sldId id="278"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94418540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65468DC-230F-4ED5-90E0-8263D85191FD}" type="datetimeFigureOut">
              <a:rPr lang="el-GR" smtClean="0"/>
              <a:pPr/>
              <a:t>2/2/2017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93478350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385282366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408229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20786826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81206606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481952752"/>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182031935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148728314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42005990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160436140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65468DC-230F-4ED5-90E0-8263D85191FD}" type="datetimeFigureOut">
              <a:rPr lang="el-GR" smtClean="0"/>
              <a:pPr/>
              <a:t>2/2/2017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112568879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65468DC-230F-4ED5-90E0-8263D85191FD}" type="datetimeFigureOut">
              <a:rPr lang="el-GR" smtClean="0"/>
              <a:pPr/>
              <a:t>2/2/2017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427624720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676897060"/>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88846387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F65468DC-230F-4ED5-90E0-8263D85191FD}" type="datetimeFigureOut">
              <a:rPr lang="el-GR" smtClean="0"/>
              <a:pPr/>
              <a:t>2/2/2017</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11082265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65468DC-230F-4ED5-90E0-8263D85191FD}" type="datetimeFigureOut">
              <a:rPr lang="el-GR" smtClean="0"/>
              <a:pPr/>
              <a:t>2/2/2017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ACB31F7-4217-413F-8C75-A63BE781F5AD}" type="slidenum">
              <a:rPr lang="el-GR" smtClean="0"/>
              <a:pPr/>
              <a:t>‹#›</a:t>
            </a:fld>
            <a:endParaRPr lang="el-GR"/>
          </a:p>
        </p:txBody>
      </p:sp>
    </p:spTree>
    <p:extLst>
      <p:ext uri="{BB962C8B-B14F-4D97-AF65-F5344CB8AC3E}">
        <p14:creationId xmlns:p14="http://schemas.microsoft.com/office/powerpoint/2010/main" val="214673679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5468DC-230F-4ED5-90E0-8263D85191FD}" type="datetimeFigureOut">
              <a:rPr lang="el-GR" smtClean="0"/>
              <a:pPr/>
              <a:t>2/2/2017</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CB31F7-4217-413F-8C75-A63BE781F5AD}" type="slidenum">
              <a:rPr lang="el-GR" smtClean="0"/>
              <a:pPr/>
              <a:t>‹#›</a:t>
            </a:fld>
            <a:endParaRPr lang="el-GR"/>
          </a:p>
        </p:txBody>
      </p:sp>
    </p:spTree>
    <p:extLst>
      <p:ext uri="{BB962C8B-B14F-4D97-AF65-F5344CB8AC3E}">
        <p14:creationId xmlns:p14="http://schemas.microsoft.com/office/powerpoint/2010/main" val="67692370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med">
    <p:wipe dir="r"/>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bioethics.gr/" TargetMode="External"/><Relationship Id="rId13" Type="http://schemas.openxmlformats.org/officeDocument/2006/relationships/hyperlink" Target="http://www.clearblue.com/" TargetMode="External"/><Relationship Id="rId3" Type="http://schemas.openxmlformats.org/officeDocument/2006/relationships/hyperlink" Target="http://www.1lyk-acharn.att.sch.gr/" TargetMode="External"/><Relationship Id="rId7" Type="http://schemas.openxmlformats.org/officeDocument/2006/relationships/hyperlink" Target="http://www.jetpress.org/" TargetMode="External"/><Relationship Id="rId12" Type="http://schemas.openxmlformats.org/officeDocument/2006/relationships/hyperlink" Target="http://www.vita.gr/" TargetMode="External"/><Relationship Id="rId2" Type="http://schemas.openxmlformats.org/officeDocument/2006/relationships/hyperlink" Target="http://www.ecclesia.gr/" TargetMode="External"/><Relationship Id="rId1" Type="http://schemas.openxmlformats.org/officeDocument/2006/relationships/slideLayout" Target="../slideLayouts/slideLayout2.xml"/><Relationship Id="rId6" Type="http://schemas.openxmlformats.org/officeDocument/2006/relationships/hyperlink" Target="http://www.dinfo.gr/" TargetMode="External"/><Relationship Id="rId11" Type="http://schemas.openxmlformats.org/officeDocument/2006/relationships/hyperlink" Target="http://www.blogspot.com/" TargetMode="External"/><Relationship Id="rId5" Type="http://schemas.openxmlformats.org/officeDocument/2006/relationships/hyperlink" Target="http://www.naturalnews.com/025992_Monsanto_food_GMO.html" TargetMode="External"/><Relationship Id="rId10" Type="http://schemas.openxmlformats.org/officeDocument/2006/relationships/hyperlink" Target="http://www.peta2.com/feat/testing123/" TargetMode="External"/><Relationship Id="rId4" Type="http://schemas.openxmlformats.org/officeDocument/2006/relationships/hyperlink" Target="http://www.acbio.org.za/" TargetMode="External"/><Relationship Id="rId9" Type="http://schemas.openxmlformats.org/officeDocument/2006/relationships/hyperlink" Target="http://www.hsus.org/animals_in_research/animal_test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78jVf1Kot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19311" y="2020537"/>
            <a:ext cx="9345393" cy="2421464"/>
          </a:xfrm>
        </p:spPr>
        <p:txBody>
          <a:bodyPr>
            <a:normAutofit/>
          </a:bodyPr>
          <a:lstStyle/>
          <a:p>
            <a:pPr algn="ctr"/>
            <a:r>
              <a:rPr lang="el-GR" sz="5400" b="1" u="sng" dirty="0" smtClean="0">
                <a:uFill>
                  <a:solidFill>
                    <a:srgbClr val="FF0000"/>
                  </a:solidFill>
                </a:uFill>
              </a:rPr>
              <a:t>ΒΙΟΗΘΙΚΗ: ΤΑ ΟΡΙΑ ΤΗΣ ΕΠΙΣΤΗΜΗΣ</a:t>
            </a:r>
            <a:endParaRPr lang="el-GR" sz="5400" b="1" u="sng" dirty="0">
              <a:uFill>
                <a:solidFill>
                  <a:srgbClr val="FF0000"/>
                </a:solidFill>
              </a:uFill>
            </a:endParaRPr>
          </a:p>
        </p:txBody>
      </p:sp>
    </p:spTree>
    <p:extLst>
      <p:ext uri="{BB962C8B-B14F-4D97-AF65-F5344CB8AC3E}">
        <p14:creationId xmlns:p14="http://schemas.microsoft.com/office/powerpoint/2010/main" val="2591052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Έλλειψη"/>
          <p:cNvSpPr/>
          <p:nvPr/>
        </p:nvSpPr>
        <p:spPr>
          <a:xfrm>
            <a:off x="524295" y="2429160"/>
            <a:ext cx="4227044" cy="338674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l-GR" sz="2000" dirty="0" smtClean="0">
                <a:solidFill>
                  <a:prstClr val="white"/>
                </a:solidFill>
                <a:latin typeface="Arial" panose="020B0604020202020204" pitchFamily="34" charset="0"/>
                <a:cs typeface="Arial" panose="020B0604020202020204" pitchFamily="34" charset="0"/>
              </a:rPr>
              <a:t>Στην Ευρώπη </a:t>
            </a:r>
            <a:r>
              <a:rPr lang="el-GR" sz="2000" dirty="0">
                <a:solidFill>
                  <a:prstClr val="white"/>
                </a:solidFill>
                <a:latin typeface="Arial" panose="020B0604020202020204" pitchFamily="34" charset="0"/>
                <a:cs typeface="Arial" panose="020B0604020202020204" pitchFamily="34" charset="0"/>
              </a:rPr>
              <a:t>ο</a:t>
            </a:r>
            <a:r>
              <a:rPr lang="el-GR" sz="2000" dirty="0" smtClean="0">
                <a:solidFill>
                  <a:prstClr val="white"/>
                </a:solidFill>
                <a:latin typeface="Arial" panose="020B0604020202020204" pitchFamily="34" charset="0"/>
                <a:cs typeface="Arial" panose="020B0604020202020204" pitchFamily="34" charset="0"/>
              </a:rPr>
              <a:t>ι </a:t>
            </a:r>
            <a:r>
              <a:rPr lang="el-GR" sz="2000" dirty="0">
                <a:solidFill>
                  <a:prstClr val="white"/>
                </a:solidFill>
                <a:latin typeface="Arial" panose="020B0604020202020204" pitchFamily="34" charset="0"/>
                <a:cs typeface="Arial" panose="020B0604020202020204" pitchFamily="34" charset="0"/>
              </a:rPr>
              <a:t>εκτρώσεις επιτρέπονται από τον νόμο κατόπιν συγκατάθεσης και καταβολής πιστοποιητικών δύο </a:t>
            </a:r>
            <a:r>
              <a:rPr lang="el-GR" sz="2000" dirty="0" smtClean="0">
                <a:solidFill>
                  <a:prstClr val="white"/>
                </a:solidFill>
                <a:latin typeface="Arial" panose="020B0604020202020204" pitchFamily="34" charset="0"/>
                <a:cs typeface="Arial" panose="020B0604020202020204" pitchFamily="34" charset="0"/>
              </a:rPr>
              <a:t>ιατρών</a:t>
            </a:r>
            <a:r>
              <a:rPr lang="en-US" sz="2000" dirty="0" smtClean="0">
                <a:solidFill>
                  <a:prstClr val="white"/>
                </a:solidFill>
                <a:latin typeface="Arial" panose="020B0604020202020204" pitchFamily="34" charset="0"/>
                <a:cs typeface="Arial" panose="020B0604020202020204" pitchFamily="34" charset="0"/>
              </a:rPr>
              <a:t>.</a:t>
            </a:r>
            <a:endParaRPr lang="el-GR" sz="2000" dirty="0">
              <a:solidFill>
                <a:prstClr val="white"/>
              </a:solidFill>
              <a:latin typeface="Arial" panose="020B0604020202020204" pitchFamily="34" charset="0"/>
              <a:cs typeface="Arial" panose="020B0604020202020204" pitchFamily="34" charset="0"/>
            </a:endParaRPr>
          </a:p>
          <a:p>
            <a:pPr algn="ctr"/>
            <a:endParaRPr lang="el-GR" dirty="0">
              <a:solidFill>
                <a:prstClr val="white"/>
              </a:solidFill>
            </a:endParaRPr>
          </a:p>
        </p:txBody>
      </p:sp>
      <p:sp>
        <p:nvSpPr>
          <p:cNvPr id="8" name="7 - TextBox"/>
          <p:cNvSpPr txBox="1"/>
          <p:nvPr/>
        </p:nvSpPr>
        <p:spPr>
          <a:xfrm>
            <a:off x="751917" y="485731"/>
            <a:ext cx="309634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l-GR" sz="3200" b="1" spc="50" dirty="0">
                <a:ln w="11430"/>
                <a:solidFill>
                  <a:srgbClr val="FF0000"/>
                </a:solidFill>
                <a:effectLst>
                  <a:outerShdw blurRad="76200" dist="50800" dir="5400000" algn="tl" rotWithShape="0">
                    <a:srgbClr val="000000">
                      <a:alpha val="65000"/>
                    </a:srgbClr>
                  </a:outerShdw>
                </a:effectLst>
              </a:rPr>
              <a:t>ΝΟΜΟΘΕΣΙΑ ΚΑΙ ΘΡΗΣΚΕΙΑ</a:t>
            </a:r>
          </a:p>
        </p:txBody>
      </p:sp>
      <p:sp>
        <p:nvSpPr>
          <p:cNvPr id="4" name="3 - Έλλειψη"/>
          <p:cNvSpPr/>
          <p:nvPr/>
        </p:nvSpPr>
        <p:spPr>
          <a:xfrm>
            <a:off x="3973718" y="3335608"/>
            <a:ext cx="5552945" cy="3150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2000" dirty="0">
                <a:solidFill>
                  <a:prstClr val="white"/>
                </a:solidFill>
                <a:latin typeface="Arial" panose="020B0604020202020204" pitchFamily="34" charset="0"/>
                <a:cs typeface="Arial" panose="020B0604020202020204" pitchFamily="34" charset="0"/>
              </a:rPr>
              <a:t>Στην </a:t>
            </a:r>
            <a:r>
              <a:rPr lang="el-GR" sz="2000" dirty="0" smtClean="0">
                <a:solidFill>
                  <a:prstClr val="white"/>
                </a:solidFill>
                <a:latin typeface="Arial" panose="020B0604020202020204" pitchFamily="34" charset="0"/>
                <a:cs typeface="Arial" panose="020B0604020202020204" pitchFamily="34" charset="0"/>
              </a:rPr>
              <a:t>Ελλάδα </a:t>
            </a:r>
            <a:r>
              <a:rPr lang="el-GR" sz="2000" dirty="0">
                <a:solidFill>
                  <a:prstClr val="white"/>
                </a:solidFill>
                <a:latin typeface="Arial" panose="020B0604020202020204" pitchFamily="34" charset="0"/>
                <a:cs typeface="Arial" panose="020B0604020202020204" pitchFamily="34" charset="0"/>
              </a:rPr>
              <a:t>ο</a:t>
            </a:r>
            <a:r>
              <a:rPr lang="el-GR" sz="2000" dirty="0" smtClean="0">
                <a:solidFill>
                  <a:prstClr val="white"/>
                </a:solidFill>
                <a:latin typeface="Arial" panose="020B0604020202020204" pitchFamily="34" charset="0"/>
                <a:cs typeface="Arial" panose="020B0604020202020204" pitchFamily="34" charset="0"/>
              </a:rPr>
              <a:t> </a:t>
            </a:r>
            <a:r>
              <a:rPr lang="el-GR" sz="2000" dirty="0">
                <a:solidFill>
                  <a:prstClr val="white"/>
                </a:solidFill>
                <a:latin typeface="Arial" panose="020B0604020202020204" pitchFamily="34" charset="0"/>
                <a:cs typeface="Arial" panose="020B0604020202020204" pitchFamily="34" charset="0"/>
              </a:rPr>
              <a:t>Ποινικός Κώδικας επιτρέπει την έκτρωση μόνο με τη συναίνεση της εγκύου και μόνο από γιατρό μαιευτήρα - </a:t>
            </a:r>
            <a:r>
              <a:rPr lang="el-GR" sz="2000" dirty="0" smtClean="0">
                <a:solidFill>
                  <a:prstClr val="white"/>
                </a:solidFill>
                <a:latin typeface="Arial" panose="020B0604020202020204" pitchFamily="34" charset="0"/>
                <a:cs typeface="Arial" panose="020B0604020202020204" pitchFamily="34" charset="0"/>
              </a:rPr>
              <a:t>γυναικολόγο </a:t>
            </a:r>
            <a:r>
              <a:rPr lang="el-GR" sz="2000" dirty="0">
                <a:solidFill>
                  <a:prstClr val="white"/>
                </a:solidFill>
                <a:latin typeface="Arial" panose="020B0604020202020204" pitchFamily="34" charset="0"/>
                <a:cs typeface="Arial" panose="020B0604020202020204" pitchFamily="34" charset="0"/>
              </a:rPr>
              <a:t>σε οργανωμένη νοσηλευτική </a:t>
            </a:r>
            <a:r>
              <a:rPr lang="el-GR" sz="2000" dirty="0" smtClean="0">
                <a:solidFill>
                  <a:prstClr val="white"/>
                </a:solidFill>
                <a:latin typeface="Arial" panose="020B0604020202020204" pitchFamily="34" charset="0"/>
                <a:cs typeface="Arial" panose="020B0604020202020204" pitchFamily="34" charset="0"/>
              </a:rPr>
              <a:t>μονάδα</a:t>
            </a:r>
            <a:r>
              <a:rPr lang="en-US" sz="2000" dirty="0" smtClean="0">
                <a:solidFill>
                  <a:prstClr val="white"/>
                </a:solidFill>
                <a:latin typeface="Arial" panose="020B0604020202020204" pitchFamily="34" charset="0"/>
                <a:cs typeface="Arial" panose="020B0604020202020204" pitchFamily="34" charset="0"/>
              </a:rPr>
              <a:t>.</a:t>
            </a:r>
            <a:r>
              <a:rPr lang="el-GR" sz="2000" dirty="0" smtClean="0">
                <a:solidFill>
                  <a:prstClr val="white"/>
                </a:solidFill>
                <a:latin typeface="Arial" panose="020B0604020202020204" pitchFamily="34" charset="0"/>
                <a:cs typeface="Arial" panose="020B0604020202020204" pitchFamily="34" charset="0"/>
              </a:rPr>
              <a:t> </a:t>
            </a:r>
            <a:endParaRPr lang="el-GR" sz="2000" dirty="0">
              <a:solidFill>
                <a:prstClr val="white"/>
              </a:solidFill>
              <a:latin typeface="Arial" panose="020B0604020202020204" pitchFamily="34" charset="0"/>
              <a:cs typeface="Arial" panose="020B0604020202020204" pitchFamily="34" charset="0"/>
            </a:endParaRPr>
          </a:p>
        </p:txBody>
      </p:sp>
      <p:sp>
        <p:nvSpPr>
          <p:cNvPr id="7" name="6 - Έλλειψη"/>
          <p:cNvSpPr/>
          <p:nvPr/>
        </p:nvSpPr>
        <p:spPr>
          <a:xfrm>
            <a:off x="6370361" y="886942"/>
            <a:ext cx="4269219" cy="308443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000" dirty="0">
                <a:solidFill>
                  <a:prstClr val="white"/>
                </a:solidFill>
                <a:latin typeface="Arial" panose="020B0604020202020204" pitchFamily="34" charset="0"/>
                <a:cs typeface="Arial" panose="020B0604020202020204" pitchFamily="34" charset="0"/>
              </a:rPr>
              <a:t>Η Εκκλησία δεν αναγνωρίζει σε κανένα το δικαίωμα να αφαιρεί ζωή,  γι’ αυτό και η μητρότητα είναι μια </a:t>
            </a:r>
            <a:r>
              <a:rPr lang="el-GR" sz="2000" dirty="0" smtClean="0">
                <a:solidFill>
                  <a:prstClr val="white"/>
                </a:solidFill>
                <a:latin typeface="Arial" panose="020B0604020202020204" pitchFamily="34" charset="0"/>
                <a:cs typeface="Arial" panose="020B0604020202020204" pitchFamily="34" charset="0"/>
              </a:rPr>
              <a:t>ευλογία</a:t>
            </a:r>
            <a:r>
              <a:rPr lang="en-US" sz="2000" dirty="0" smtClean="0">
                <a:solidFill>
                  <a:prstClr val="white"/>
                </a:solidFill>
                <a:latin typeface="Arial" panose="020B0604020202020204" pitchFamily="34" charset="0"/>
                <a:cs typeface="Arial" panose="020B0604020202020204" pitchFamily="34" charset="0"/>
              </a:rPr>
              <a:t>.</a:t>
            </a:r>
            <a:r>
              <a:rPr lang="el-GR" sz="2000" dirty="0" smtClean="0">
                <a:solidFill>
                  <a:prstClr val="white"/>
                </a:solidFill>
                <a:latin typeface="Arial" panose="020B0604020202020204" pitchFamily="34" charset="0"/>
                <a:cs typeface="Arial" panose="020B0604020202020204" pitchFamily="34" charset="0"/>
              </a:rPr>
              <a:t> </a:t>
            </a:r>
            <a:endParaRPr lang="el-GR" sz="2000" dirty="0">
              <a:solidFill>
                <a:prstClr val="white"/>
              </a:solidFill>
              <a:latin typeface="Arial" panose="020B0604020202020204" pitchFamily="34" charset="0"/>
              <a:cs typeface="Arial" panose="020B0604020202020204" pitchFamily="34" charset="0"/>
            </a:endParaRPr>
          </a:p>
        </p:txBody>
      </p:sp>
      <p:sp>
        <p:nvSpPr>
          <p:cNvPr id="6" name="5 - Έλλειψη"/>
          <p:cNvSpPr/>
          <p:nvPr/>
        </p:nvSpPr>
        <p:spPr>
          <a:xfrm>
            <a:off x="3662599" y="850852"/>
            <a:ext cx="3371162" cy="294954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000" dirty="0">
                <a:solidFill>
                  <a:prstClr val="white"/>
                </a:solidFill>
                <a:latin typeface="Arial" panose="020B0604020202020204" pitchFamily="34" charset="0"/>
                <a:cs typeface="Arial" panose="020B0604020202020204" pitchFamily="34" charset="0"/>
              </a:rPr>
              <a:t>Στις Ηνωμένες Πολιτείες</a:t>
            </a:r>
            <a:r>
              <a:rPr lang="en-US" sz="2000" dirty="0">
                <a:solidFill>
                  <a:prstClr val="white"/>
                </a:solidFill>
                <a:latin typeface="Arial" panose="020B0604020202020204" pitchFamily="34" charset="0"/>
                <a:cs typeface="Arial" panose="020B0604020202020204" pitchFamily="34" charset="0"/>
              </a:rPr>
              <a:t> </a:t>
            </a:r>
            <a:r>
              <a:rPr lang="el-GR" sz="2000" dirty="0">
                <a:solidFill>
                  <a:prstClr val="white"/>
                </a:solidFill>
                <a:latin typeface="Arial" panose="020B0604020202020204" pitchFamily="34" charset="0"/>
                <a:cs typeface="Arial" panose="020B0604020202020204" pitchFamily="34" charset="0"/>
              </a:rPr>
              <a:t>σήμερα ισχύει ότι καμιά Πολιτεία δεν έχει δικαίωμα να απαγορεύσει την </a:t>
            </a:r>
            <a:r>
              <a:rPr lang="el-GR" sz="2000" dirty="0" smtClean="0">
                <a:solidFill>
                  <a:prstClr val="white"/>
                </a:solidFill>
                <a:latin typeface="Arial" panose="020B0604020202020204" pitchFamily="34" charset="0"/>
                <a:cs typeface="Arial" panose="020B0604020202020204" pitchFamily="34" charset="0"/>
              </a:rPr>
              <a:t>άμβλωση</a:t>
            </a:r>
            <a:r>
              <a:rPr lang="en-US" sz="2000" dirty="0" smtClean="0">
                <a:solidFill>
                  <a:prstClr val="white"/>
                </a:solidFill>
                <a:latin typeface="Arial" panose="020B0604020202020204" pitchFamily="34" charset="0"/>
                <a:cs typeface="Arial" panose="020B0604020202020204" pitchFamily="34" charset="0"/>
              </a:rPr>
              <a:t>.</a:t>
            </a:r>
            <a:endParaRPr lang="el-GR" sz="2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0236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1105" y="1086730"/>
            <a:ext cx="10871200" cy="990600"/>
          </a:xfrm>
        </p:spPr>
        <p:txBody>
          <a:bodyPr>
            <a:normAutofit/>
          </a:bodyPr>
          <a:lstStyle/>
          <a:p>
            <a:pPr algn="ctr"/>
            <a:r>
              <a:rPr lang="el-GR" sz="4400" u="sng" dirty="0">
                <a:solidFill>
                  <a:schemeClr val="tx1"/>
                </a:solidFill>
                <a:uFill>
                  <a:solidFill>
                    <a:srgbClr val="FF0000"/>
                  </a:solidFill>
                </a:uFill>
              </a:rPr>
              <a:t>ΓΕΝΕΤΙΚΑ ΤΡΟΠΟΠΟΙΗΜΕΝΑ ΤΡΟΦΙΜΑ</a:t>
            </a:r>
          </a:p>
        </p:txBody>
      </p:sp>
      <p:sp>
        <p:nvSpPr>
          <p:cNvPr id="3" name="Θέση περιεχομένου 2"/>
          <p:cNvSpPr>
            <a:spLocks noGrp="1"/>
          </p:cNvSpPr>
          <p:nvPr>
            <p:ph idx="1"/>
          </p:nvPr>
        </p:nvSpPr>
        <p:spPr>
          <a:xfrm>
            <a:off x="772887" y="1885071"/>
            <a:ext cx="10354658" cy="4557150"/>
          </a:xfrm>
        </p:spPr>
        <p:txBody>
          <a:bodyPr>
            <a:normAutofit/>
          </a:bodyPr>
          <a:lstStyle/>
          <a:p>
            <a:pPr marL="0" indent="0">
              <a:lnSpc>
                <a:spcPct val="80000"/>
              </a:lnSpc>
              <a:buNone/>
            </a:pPr>
            <a:r>
              <a:rPr lang="el-GR" sz="2400" u="sng" dirty="0">
                <a:uFill>
                  <a:solidFill>
                    <a:srgbClr val="FF0000"/>
                  </a:solidFill>
                </a:uFill>
                <a:latin typeface="Arial" panose="020B0604020202020204" pitchFamily="34" charset="0"/>
                <a:cs typeface="Arial" panose="020B0604020202020204" pitchFamily="34" charset="0"/>
              </a:rPr>
              <a:t>Γενετικά τροποποιημένα τρόφιμα </a:t>
            </a:r>
            <a:r>
              <a:rPr lang="el-GR" sz="2400" dirty="0">
                <a:latin typeface="Arial" panose="020B0604020202020204" pitchFamily="34" charset="0"/>
                <a:cs typeface="Arial" panose="020B0604020202020204" pitchFamily="34" charset="0"/>
              </a:rPr>
              <a:t>ονομάζονται τα τρόφιμα που παράγονται από γενετικά τροποποιημένους οργανισμούς, οι οποίοι έχουν υποστεί συγκεκριμένες αλλαγές που εισήλθαν στο γενετικό τους υλικό μέσω μεθόδων της γενετικής μηχανικής.</a:t>
            </a:r>
          </a:p>
          <a:p>
            <a:pPr marL="0" indent="0">
              <a:buNone/>
            </a:pPr>
            <a:endParaRPr lang="el-GR" dirty="0" smtClean="0">
              <a:solidFill>
                <a:srgbClr val="FF0000"/>
              </a:solidFill>
            </a:endParaRPr>
          </a:p>
          <a:p>
            <a:pPr marL="0" indent="0" algn="ctr">
              <a:lnSpc>
                <a:spcPct val="80000"/>
              </a:lnSpc>
              <a:spcBef>
                <a:spcPct val="0"/>
              </a:spcBef>
              <a:buNone/>
            </a:pPr>
            <a:r>
              <a:rPr lang="el-GR" sz="4000" u="sng" dirty="0" smtClean="0">
                <a:uFill>
                  <a:solidFill>
                    <a:srgbClr val="FF0000"/>
                  </a:solidFill>
                </a:uFill>
              </a:rPr>
              <a:t>ΙΣΤΟΡΙΚΗ ΑΝΑΔΡΟΜΗ</a:t>
            </a:r>
          </a:p>
          <a:p>
            <a:pPr marL="0" indent="0">
              <a:lnSpc>
                <a:spcPct val="80000"/>
              </a:lnSpc>
              <a:buNone/>
            </a:pPr>
            <a:r>
              <a:rPr lang="el-GR" sz="2400" dirty="0" smtClean="0">
                <a:latin typeface="Arial" panose="020B0604020202020204" pitchFamily="34" charset="0"/>
                <a:cs typeface="Arial" panose="020B0604020202020204" pitchFamily="34" charset="0"/>
              </a:rPr>
              <a:t>Τα γενετικά τροποποιημένα τρόφιμα εισήλθαν στην αγορά για πρώτη φορά το </a:t>
            </a:r>
            <a:r>
              <a:rPr lang="el-GR" sz="2400" u="sng" dirty="0" smtClean="0">
                <a:uFill>
                  <a:solidFill>
                    <a:srgbClr val="FF0000"/>
                  </a:solidFill>
                </a:uFill>
                <a:latin typeface="Arial" panose="020B0604020202020204" pitchFamily="34" charset="0"/>
                <a:cs typeface="Arial" panose="020B0604020202020204" pitchFamily="34" charset="0"/>
              </a:rPr>
              <a:t>1996</a:t>
            </a:r>
            <a:r>
              <a:rPr lang="el-GR" sz="2400" dirty="0" smtClean="0">
                <a:latin typeface="Arial" panose="020B0604020202020204" pitchFamily="34" charset="0"/>
                <a:cs typeface="Arial" panose="020B0604020202020204" pitchFamily="34" charset="0"/>
              </a:rPr>
              <a:t>.Ειδικότερα στον ελλαδικό χώρο, η πειραματική καλλιέργεια του πρώτου μεταλλαγμένου προϊόντος, της ντομάτας, επιτράπηκε το</a:t>
            </a:r>
            <a:r>
              <a:rPr lang="el-GR" sz="2400" u="sng" dirty="0" smtClean="0">
                <a:uFill>
                  <a:solidFill>
                    <a:srgbClr val="FF0000"/>
                  </a:solidFill>
                </a:uFill>
                <a:latin typeface="Arial" panose="020B0604020202020204" pitchFamily="34" charset="0"/>
                <a:cs typeface="Arial" panose="020B0604020202020204" pitchFamily="34" charset="0"/>
              </a:rPr>
              <a:t>1997</a:t>
            </a:r>
            <a:r>
              <a:rPr lang="el-GR" sz="2400" dirty="0" smtClean="0">
                <a:latin typeface="Arial" panose="020B0604020202020204" pitchFamily="34" charset="0"/>
                <a:cs typeface="Arial" panose="020B0604020202020204" pitchFamily="34" charset="0"/>
              </a:rPr>
              <a:t> και υπέστη τροποποίηση για την επιβράδυνση της ωρίμανσής της. Στη συνέχεια, ακολούθησε η έγκριση για την καλλιέργεια και άλλων μεταλλαγμένων προϊόντων.</a:t>
            </a:r>
          </a:p>
          <a:p>
            <a:endParaRPr lang="el-GR" dirty="0"/>
          </a:p>
        </p:txBody>
      </p:sp>
    </p:spTree>
    <p:extLst>
      <p:ext uri="{BB962C8B-B14F-4D97-AF65-F5344CB8AC3E}">
        <p14:creationId xmlns:p14="http://schemas.microsoft.com/office/powerpoint/2010/main" val="40699578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844062" y="1083212"/>
            <a:ext cx="4768948" cy="735535"/>
          </a:xfrm>
        </p:spPr>
        <p:txBody>
          <a:bodyPr>
            <a:normAutofit/>
          </a:bodyPr>
          <a:lstStyle/>
          <a:p>
            <a:pPr>
              <a:spcBef>
                <a:spcPct val="0"/>
              </a:spcBef>
            </a:pPr>
            <a:r>
              <a:rPr lang="el-GR" sz="3800" u="sng" dirty="0">
                <a:solidFill>
                  <a:schemeClr val="tx1"/>
                </a:solidFill>
                <a:uFill>
                  <a:solidFill>
                    <a:srgbClr val="FF0000"/>
                  </a:solidFill>
                </a:uFill>
              </a:rPr>
              <a:t>ΠΛΕΟΝΕΚΤΗΜΑΤΑ</a:t>
            </a:r>
          </a:p>
        </p:txBody>
      </p:sp>
      <p:sp>
        <p:nvSpPr>
          <p:cNvPr id="4" name="Θέση περιεχομένου 3"/>
          <p:cNvSpPr>
            <a:spLocks noGrp="1"/>
          </p:cNvSpPr>
          <p:nvPr>
            <p:ph sz="half" idx="2"/>
          </p:nvPr>
        </p:nvSpPr>
        <p:spPr>
          <a:xfrm>
            <a:off x="671733" y="2244611"/>
            <a:ext cx="4996923" cy="3537209"/>
          </a:xfrm>
        </p:spPr>
        <p:txBody>
          <a:bodyPr>
            <a:normAutofit fontScale="92500"/>
          </a:bodyPr>
          <a:lstStyle/>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Ποιοτικά και γευστικά καλύτερα προϊόντα</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Ταχύτερη ωρίμανση των φυτών ή δέντρων που τα παράγουν</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Μείωση της χρήσης εντομοκτόνων και ζιζανιοκτόνων</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Περιορισμός υποσιτισμού, αύξηση της παραγωγικότητας, ως άμεσες συνέπειες των παραπάνω.</a:t>
            </a:r>
          </a:p>
          <a:p>
            <a:endParaRPr lang="el-GR" dirty="0"/>
          </a:p>
        </p:txBody>
      </p:sp>
      <p:sp>
        <p:nvSpPr>
          <p:cNvPr id="6" name="Θέση περιεχομένου 5"/>
          <p:cNvSpPr>
            <a:spLocks noGrp="1"/>
          </p:cNvSpPr>
          <p:nvPr>
            <p:ph sz="quarter" idx="4"/>
          </p:nvPr>
        </p:nvSpPr>
        <p:spPr>
          <a:xfrm>
            <a:off x="5785696" y="2160206"/>
            <a:ext cx="4905750" cy="3931104"/>
          </a:xfrm>
        </p:spPr>
        <p:txBody>
          <a:bodyPr/>
          <a:lstStyle/>
          <a:p>
            <a:pPr>
              <a:lnSpc>
                <a:spcPct val="80000"/>
              </a:lnSpc>
              <a:buClr>
                <a:srgbClr val="FF0000"/>
              </a:buClr>
              <a:buSzPct val="90000"/>
              <a:buFont typeface="Wingdings" pitchFamily="2" charset="2"/>
              <a:buChar char=""/>
            </a:pPr>
            <a:r>
              <a:rPr lang="el-GR" sz="2400" dirty="0">
                <a:latin typeface="Arial" panose="020B0604020202020204" pitchFamily="34" charset="0"/>
                <a:cs typeface="Arial" panose="020B0604020202020204" pitchFamily="34" charset="0"/>
              </a:rPr>
              <a:t>Γενική μόλυνση μέσω της γύρης </a:t>
            </a:r>
          </a:p>
          <a:p>
            <a:pPr>
              <a:lnSpc>
                <a:spcPct val="80000"/>
              </a:lnSpc>
              <a:buClr>
                <a:srgbClr val="FF0000"/>
              </a:buClr>
              <a:buSzPct val="90000"/>
              <a:buFont typeface="Wingdings" pitchFamily="2" charset="2"/>
              <a:buChar char=""/>
            </a:pPr>
            <a:r>
              <a:rPr lang="el-GR" sz="2400" dirty="0">
                <a:latin typeface="Arial" panose="020B0604020202020204" pitchFamily="34" charset="0"/>
                <a:cs typeface="Arial" panose="020B0604020202020204" pitchFamily="34" charset="0"/>
              </a:rPr>
              <a:t>Αλόγιστη χρήση πειραματόζωων</a:t>
            </a:r>
          </a:p>
          <a:p>
            <a:pPr>
              <a:lnSpc>
                <a:spcPct val="80000"/>
              </a:lnSpc>
              <a:buClr>
                <a:srgbClr val="FF0000"/>
              </a:buClr>
              <a:buSzPct val="90000"/>
              <a:buFont typeface="Wingdings" pitchFamily="2" charset="2"/>
              <a:buChar char=""/>
            </a:pPr>
            <a:r>
              <a:rPr lang="el-GR" sz="2400" dirty="0">
                <a:latin typeface="Arial" panose="020B0604020202020204" pitchFamily="34" charset="0"/>
                <a:cs typeface="Arial" panose="020B0604020202020204" pitchFamily="34" charset="0"/>
              </a:rPr>
              <a:t>Εμφάνιση αλλεργικών κρίσεων</a:t>
            </a:r>
          </a:p>
          <a:p>
            <a:pPr>
              <a:lnSpc>
                <a:spcPct val="80000"/>
              </a:lnSpc>
              <a:buClr>
                <a:srgbClr val="FF0000"/>
              </a:buClr>
              <a:buSzPct val="90000"/>
              <a:buFont typeface="Wingdings" pitchFamily="2" charset="2"/>
              <a:buChar char=""/>
            </a:pPr>
            <a:r>
              <a:rPr lang="el-GR" sz="2400" dirty="0">
                <a:latin typeface="Arial" panose="020B0604020202020204" pitchFamily="34" charset="0"/>
                <a:cs typeface="Arial" panose="020B0604020202020204" pitchFamily="34" charset="0"/>
              </a:rPr>
              <a:t>Διατάραξη της ισορροπίας του περιβάλλοντος, κ.α.</a:t>
            </a:r>
          </a:p>
          <a:p>
            <a:endParaRPr lang="el-GR" dirty="0"/>
          </a:p>
        </p:txBody>
      </p:sp>
      <p:sp>
        <p:nvSpPr>
          <p:cNvPr id="7" name="Text Placeholder 6"/>
          <p:cNvSpPr>
            <a:spLocks noGrp="1"/>
          </p:cNvSpPr>
          <p:nvPr>
            <p:ph type="body" sz="quarter" idx="3"/>
          </p:nvPr>
        </p:nvSpPr>
        <p:spPr>
          <a:xfrm>
            <a:off x="5823307" y="1243819"/>
            <a:ext cx="4396339" cy="576262"/>
          </a:xfrm>
        </p:spPr>
        <p:txBody>
          <a:bodyPr/>
          <a:lstStyle/>
          <a:p>
            <a:pPr>
              <a:spcBef>
                <a:spcPct val="0"/>
              </a:spcBef>
            </a:pPr>
            <a:r>
              <a:rPr lang="el-GR" sz="3800" u="sng" dirty="0" smtClean="0">
                <a:solidFill>
                  <a:schemeClr val="tx1"/>
                </a:solidFill>
                <a:uFill>
                  <a:solidFill>
                    <a:srgbClr val="FF0000"/>
                  </a:solidFill>
                </a:uFill>
              </a:rPr>
              <a:t>ΜΕΙΟΝΕΚΤΗΜΑΤΑ</a:t>
            </a:r>
            <a:endParaRPr lang="el-GR" sz="3800" u="sng" dirty="0">
              <a:solidFill>
                <a:schemeClr val="tx1"/>
              </a:solidFill>
              <a:uFill>
                <a:solidFill>
                  <a:srgbClr val="FF0000"/>
                </a:solidFill>
              </a:uFill>
            </a:endParaRPr>
          </a:p>
        </p:txBody>
      </p:sp>
    </p:spTree>
    <p:extLst>
      <p:ext uri="{BB962C8B-B14F-4D97-AF65-F5344CB8AC3E}">
        <p14:creationId xmlns:p14="http://schemas.microsoft.com/office/powerpoint/2010/main" val="16967441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0242" y="903849"/>
            <a:ext cx="6554607" cy="990600"/>
          </a:xfrm>
        </p:spPr>
        <p:txBody>
          <a:bodyPr>
            <a:normAutofit/>
          </a:bodyPr>
          <a:lstStyle/>
          <a:p>
            <a:pPr algn="ctr">
              <a:lnSpc>
                <a:spcPct val="80000"/>
              </a:lnSpc>
              <a:buClr>
                <a:schemeClr val="bg2">
                  <a:lumMod val="40000"/>
                  <a:lumOff val="60000"/>
                </a:schemeClr>
              </a:buClr>
              <a:buSzPct val="80000"/>
            </a:pPr>
            <a:r>
              <a:rPr lang="el-GR" sz="4000" u="sng" dirty="0" smtClean="0">
                <a:solidFill>
                  <a:schemeClr val="tx1"/>
                </a:solidFill>
                <a:uFill>
                  <a:solidFill>
                    <a:srgbClr val="FF0000"/>
                  </a:solidFill>
                </a:uFill>
              </a:rPr>
              <a:t>ΝΟΜΟΘΕΣΙΑ</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621268" y="1881479"/>
            <a:ext cx="8058500" cy="2226287"/>
          </a:xfrm>
        </p:spPr>
        <p:txBody>
          <a:bodyPr>
            <a:normAutofit lnSpcReduction="10000"/>
          </a:bodyPr>
          <a:lstStyle/>
          <a:p>
            <a:pPr marL="0" indent="0">
              <a:buNone/>
            </a:pPr>
            <a:r>
              <a:rPr lang="el-GR" sz="2400" dirty="0">
                <a:latin typeface="Arial" panose="020B0604020202020204" pitchFamily="34" charset="0"/>
                <a:cs typeface="Arial" panose="020B0604020202020204" pitchFamily="34" charset="0"/>
              </a:rPr>
              <a:t>Η εφαρμογή της τεχνολογίας των γενετικά τροποποιημένων τροφίμων είναι αυστηρά ελεγχόμενη.  Ο Κανονισμός προβλέπει την σχετική ενημέρωση των καταναλωτών μέσω της κατάλληλης επισήμανσης (ετικέτας) και οτιδήποτε παράξενο παρατηρείται πρέπει να αναφέρεται.</a:t>
            </a:r>
          </a:p>
        </p:txBody>
      </p:sp>
      <p:sp>
        <p:nvSpPr>
          <p:cNvPr id="5" name="TextBox 4"/>
          <p:cNvSpPr txBox="1"/>
          <p:nvPr/>
        </p:nvSpPr>
        <p:spPr>
          <a:xfrm>
            <a:off x="742071" y="5802699"/>
            <a:ext cx="8075364" cy="461665"/>
          </a:xfrm>
          <a:prstGeom prst="rect">
            <a:avLst/>
          </a:prstGeom>
          <a:noFill/>
        </p:spPr>
        <p:txBody>
          <a:bodyPr wrap="square" rtlCol="0">
            <a:spAutoFit/>
          </a:bodyPr>
          <a:lstStyle/>
          <a:p>
            <a:pPr defTabSz="457200">
              <a:spcAft>
                <a:spcPts val="1000"/>
              </a:spcAft>
              <a:buClr>
                <a:schemeClr val="tx1"/>
              </a:buClr>
              <a:buSzPct val="100000"/>
            </a:pPr>
            <a:r>
              <a:rPr lang="el-GR" sz="2400" dirty="0">
                <a:latin typeface="Arial" panose="020B0604020202020204" pitchFamily="34" charset="0"/>
                <a:cs typeface="Arial" panose="020B0604020202020204" pitchFamily="34" charset="0"/>
              </a:rPr>
              <a:t>Η θρησκεία δεν έχει διατυπώσει την άποψή της επίσημα. </a:t>
            </a:r>
          </a:p>
        </p:txBody>
      </p:sp>
      <p:sp>
        <p:nvSpPr>
          <p:cNvPr id="4" name="TextBox 3"/>
          <p:cNvSpPr txBox="1"/>
          <p:nvPr/>
        </p:nvSpPr>
        <p:spPr>
          <a:xfrm>
            <a:off x="717452" y="4825220"/>
            <a:ext cx="6260122" cy="584775"/>
          </a:xfrm>
          <a:prstGeom prst="rect">
            <a:avLst/>
          </a:prstGeom>
          <a:noFill/>
        </p:spPr>
        <p:txBody>
          <a:bodyPr wrap="square" rtlCol="0">
            <a:spAutoFit/>
          </a:bodyPr>
          <a:lstStyle/>
          <a:p>
            <a:pPr algn="ctr" defTabSz="457200">
              <a:lnSpc>
                <a:spcPct val="80000"/>
              </a:lnSpc>
              <a:spcBef>
                <a:spcPct val="0"/>
              </a:spcBef>
              <a:buClr>
                <a:schemeClr val="bg2">
                  <a:lumMod val="40000"/>
                  <a:lumOff val="60000"/>
                </a:schemeClr>
              </a:buClr>
              <a:buSzPct val="80000"/>
            </a:pPr>
            <a:r>
              <a:rPr lang="el-GR" sz="4000" u="sng" dirty="0">
                <a:uFill>
                  <a:solidFill>
                    <a:srgbClr val="FF0000"/>
                  </a:solidFill>
                </a:uFill>
                <a:latin typeface="+mj-lt"/>
                <a:ea typeface="+mj-ea"/>
                <a:cs typeface="+mj-cs"/>
              </a:rPr>
              <a:t>ΘΕΣΗ ΤΗΣ ΘΡΗΣΚΕΙΑΣ</a:t>
            </a:r>
          </a:p>
        </p:txBody>
      </p:sp>
      <p:pic>
        <p:nvPicPr>
          <p:cNvPr id="8" name="Picture 7" descr="ΜΕΤΑΛΛΑΓΜΕΝΑ.jpg"/>
          <p:cNvPicPr>
            <a:picLocks noChangeAspect="1"/>
          </p:cNvPicPr>
          <p:nvPr/>
        </p:nvPicPr>
        <p:blipFill>
          <a:blip r:embed="rId2" cstate="print"/>
          <a:stretch>
            <a:fillRect/>
          </a:stretch>
        </p:blipFill>
        <p:spPr>
          <a:xfrm>
            <a:off x="7343335" y="3564400"/>
            <a:ext cx="4651718" cy="2325859"/>
          </a:xfrm>
          <a:prstGeom prst="rect">
            <a:avLst/>
          </a:prstGeom>
        </p:spPr>
      </p:pic>
    </p:spTree>
    <p:extLst>
      <p:ext uri="{BB962C8B-B14F-4D97-AF65-F5344CB8AC3E}">
        <p14:creationId xmlns:p14="http://schemas.microsoft.com/office/powerpoint/2010/main" val="262609362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8462" y="801859"/>
            <a:ext cx="7821637" cy="1149545"/>
          </a:xfrm>
        </p:spPr>
        <p:txBody>
          <a:bodyPr>
            <a:normAutofit/>
          </a:bodyPr>
          <a:lstStyle/>
          <a:p>
            <a:pPr algn="ctr"/>
            <a:r>
              <a:rPr lang="el-GR" sz="4400" u="sng" dirty="0">
                <a:solidFill>
                  <a:schemeClr val="tx1"/>
                </a:solidFill>
                <a:uFill>
                  <a:solidFill>
                    <a:srgbClr val="FF0000"/>
                  </a:solidFill>
                </a:uFill>
              </a:rPr>
              <a:t>ΕΥΘΑΝΑΣΙΑ</a:t>
            </a:r>
          </a:p>
        </p:txBody>
      </p:sp>
      <p:sp>
        <p:nvSpPr>
          <p:cNvPr id="3" name="Θέση περιεχομένου 2"/>
          <p:cNvSpPr>
            <a:spLocks noGrp="1"/>
          </p:cNvSpPr>
          <p:nvPr>
            <p:ph idx="1"/>
          </p:nvPr>
        </p:nvSpPr>
        <p:spPr>
          <a:xfrm>
            <a:off x="643596" y="2189421"/>
            <a:ext cx="6446522" cy="4267649"/>
          </a:xfrm>
        </p:spPr>
        <p:txBody>
          <a:bodyPr>
            <a:normAutofit/>
          </a:bodyPr>
          <a:lstStyle/>
          <a:p>
            <a:pPr marL="0" indent="0">
              <a:buNone/>
            </a:pPr>
            <a:r>
              <a:rPr lang="el-GR" sz="2600" dirty="0">
                <a:latin typeface="Arial" panose="020B0604020202020204" pitchFamily="34" charset="0"/>
                <a:cs typeface="Arial" panose="020B0604020202020204" pitchFamily="34" charset="0"/>
              </a:rPr>
              <a:t>Ο όρος </a:t>
            </a:r>
            <a:r>
              <a:rPr lang="el-GR" sz="2600" u="sng" dirty="0">
                <a:uFill>
                  <a:solidFill>
                    <a:srgbClr val="FF0000"/>
                  </a:solidFill>
                </a:uFill>
                <a:latin typeface="Arial" panose="020B0604020202020204" pitchFamily="34" charset="0"/>
                <a:cs typeface="Arial" panose="020B0604020202020204" pitchFamily="34" charset="0"/>
              </a:rPr>
              <a:t>ευθανασία</a:t>
            </a:r>
            <a:r>
              <a:rPr lang="el-GR" sz="2600" dirty="0">
                <a:latin typeface="Arial" panose="020B0604020202020204" pitchFamily="34" charset="0"/>
                <a:cs typeface="Arial" panose="020B0604020202020204" pitchFamily="34" charset="0"/>
              </a:rPr>
              <a:t> δημιουργήθηκε απ' τον Άγγλο φιλόσοφο Φράνσις Μπέικον όπου "ευθανασία" σημαίνει την πρόκληση ανώδυνου (σωματικά και ψυχικά) θανάτου από ευσπλαχνία σε ανθρώπους που βρίσκονται στο τελευταίο στάδιο ανίατης ασθένειας ή βαρύτατου τραυματισμού με σκοπό τη </a:t>
            </a:r>
            <a:r>
              <a:rPr lang="el-GR" sz="2600" dirty="0" smtClean="0">
                <a:latin typeface="Arial" panose="020B0604020202020204" pitchFamily="34" charset="0"/>
                <a:cs typeface="Arial" panose="020B0604020202020204" pitchFamily="34" charset="0"/>
              </a:rPr>
              <a:t>λύτρωση, </a:t>
            </a:r>
            <a:r>
              <a:rPr lang="el-GR" sz="2600" dirty="0">
                <a:latin typeface="Arial" panose="020B0604020202020204" pitchFamily="34" charset="0"/>
                <a:cs typeface="Arial" panose="020B0604020202020204" pitchFamily="34" charset="0"/>
              </a:rPr>
              <a:t>ύστερα από προσωπική τους επιθυμία ή επιθυμία των συγγενών τους</a:t>
            </a:r>
            <a:r>
              <a:rPr lang="el-GR" sz="2600" dirty="0">
                <a:latin typeface="Arial"/>
              </a:rPr>
              <a:t>.</a:t>
            </a:r>
          </a:p>
          <a:p>
            <a:pPr marL="0" indent="0">
              <a:buNone/>
            </a:pPr>
            <a:endParaRPr lang="el-GR" dirty="0"/>
          </a:p>
        </p:txBody>
      </p:sp>
      <p:pic>
        <p:nvPicPr>
          <p:cNvPr id="5" name="Picture 4" descr="ευθανασια.jpg"/>
          <p:cNvPicPr>
            <a:picLocks noChangeAspect="1"/>
          </p:cNvPicPr>
          <p:nvPr/>
        </p:nvPicPr>
        <p:blipFill>
          <a:blip r:embed="rId2" cstate="print"/>
          <a:stretch>
            <a:fillRect/>
          </a:stretch>
        </p:blipFill>
        <p:spPr>
          <a:xfrm>
            <a:off x="6981532" y="2780714"/>
            <a:ext cx="4619625" cy="2590800"/>
          </a:xfrm>
          <a:prstGeom prst="rect">
            <a:avLst/>
          </a:prstGeom>
        </p:spPr>
      </p:pic>
    </p:spTree>
    <p:extLst>
      <p:ext uri="{BB962C8B-B14F-4D97-AF65-F5344CB8AC3E}">
        <p14:creationId xmlns:p14="http://schemas.microsoft.com/office/powerpoint/2010/main" val="5858061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32389" y="661181"/>
            <a:ext cx="5292121" cy="1159098"/>
          </a:xfrm>
        </p:spPr>
        <p:txBody>
          <a:bodyPr>
            <a:normAutofit fontScale="90000"/>
          </a:bodyPr>
          <a:lstStyle/>
          <a:p>
            <a:pPr algn="ctr"/>
            <a:r>
              <a:rPr lang="el-GR" sz="4000" u="sng" dirty="0" smtClean="0">
                <a:solidFill>
                  <a:schemeClr val="tx1"/>
                </a:solidFill>
                <a:uFill>
                  <a:solidFill>
                    <a:srgbClr val="FF0000"/>
                  </a:solidFill>
                </a:uFill>
              </a:rPr>
              <a:t>ΙΣΤΟΡΙΚΗ ΑΝΑΔΡΟΜΗ</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615293" y="1574818"/>
            <a:ext cx="10131425" cy="1945560"/>
          </a:xfrm>
        </p:spPr>
        <p:txBody>
          <a:bodyPr>
            <a:normAutofit fontScale="92500" lnSpcReduction="20000"/>
          </a:bodyPr>
          <a:lstStyle/>
          <a:p>
            <a:pPr>
              <a:lnSpc>
                <a:spcPct val="9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Στην  </a:t>
            </a:r>
            <a:r>
              <a:rPr lang="el-GR" sz="2600" dirty="0">
                <a:latin typeface="Arial" panose="020B0604020202020204" pitchFamily="34" charset="0"/>
                <a:cs typeface="Arial" panose="020B0604020202020204" pitchFamily="34" charset="0"/>
              </a:rPr>
              <a:t>Αρχαία </a:t>
            </a:r>
            <a:r>
              <a:rPr lang="el-GR" sz="2600" dirty="0" smtClean="0">
                <a:latin typeface="Arial" panose="020B0604020202020204" pitchFamily="34" charset="0"/>
                <a:cs typeface="Arial" panose="020B0604020202020204" pitchFamily="34" charset="0"/>
              </a:rPr>
              <a:t>Ελλάδα –και μάλιστα στην Σπάρτη- </a:t>
            </a:r>
            <a:r>
              <a:rPr lang="el-GR" sz="2600" dirty="0">
                <a:latin typeface="Arial" panose="020B0604020202020204" pitchFamily="34" charset="0"/>
                <a:cs typeface="Arial" panose="020B0604020202020204" pitchFamily="34" charset="0"/>
              </a:rPr>
              <a:t>η ευγονική ευθανασία ήταν θεσμός του κράτους. </a:t>
            </a:r>
            <a:endParaRPr lang="el-GR" sz="2600" dirty="0" smtClean="0">
              <a:latin typeface="Arial" panose="020B0604020202020204" pitchFamily="34" charset="0"/>
              <a:cs typeface="Arial" panose="020B0604020202020204" pitchFamily="34" charset="0"/>
            </a:endParaRPr>
          </a:p>
          <a:p>
            <a:pPr>
              <a:lnSpc>
                <a:spcPct val="9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Στην  </a:t>
            </a:r>
            <a:r>
              <a:rPr lang="el-GR" sz="2600" dirty="0">
                <a:latin typeface="Arial" panose="020B0604020202020204" pitchFamily="34" charset="0"/>
                <a:cs typeface="Arial" panose="020B0604020202020204" pitchFamily="34" charset="0"/>
              </a:rPr>
              <a:t>Παλαιά Διαθήκη ο όρος επιτρεπόταν σε ορισμένες </a:t>
            </a:r>
            <a:r>
              <a:rPr lang="el-GR" sz="2600" dirty="0" smtClean="0">
                <a:latin typeface="Arial" panose="020B0604020202020204" pitchFamily="34" charset="0"/>
                <a:cs typeface="Arial" panose="020B0604020202020204" pitchFamily="34" charset="0"/>
              </a:rPr>
              <a:t>περιπτώσεις (π.χ. πολέμου ή διωγμού). </a:t>
            </a:r>
          </a:p>
          <a:p>
            <a:pPr>
              <a:lnSpc>
                <a:spcPct val="9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Στις </a:t>
            </a:r>
            <a:r>
              <a:rPr lang="el-GR" sz="2600" dirty="0">
                <a:latin typeface="Arial" panose="020B0604020202020204" pitchFamily="34" charset="0"/>
                <a:cs typeface="Arial" panose="020B0604020202020204" pitchFamily="34" charset="0"/>
              </a:rPr>
              <a:t>αρχές του 20ου αιώνα ο όρος προσέλαβε την σημασία που έχει και </a:t>
            </a:r>
            <a:r>
              <a:rPr lang="el-GR" sz="2600" dirty="0" smtClean="0">
                <a:latin typeface="Arial" panose="020B0604020202020204" pitchFamily="34" charset="0"/>
                <a:cs typeface="Arial" panose="020B0604020202020204" pitchFamily="34" charset="0"/>
              </a:rPr>
              <a:t>σήμερα, δηλαδή της υποβοηθούμενης αυτοκτονίας.</a:t>
            </a:r>
            <a:endParaRPr lang="el-GR" sz="2600" dirty="0">
              <a:latin typeface="Arial" panose="020B0604020202020204" pitchFamily="34" charset="0"/>
              <a:cs typeface="Arial" panose="020B0604020202020204" pitchFamily="34" charset="0"/>
            </a:endParaRPr>
          </a:p>
          <a:p>
            <a:endParaRPr lang="el-GR" dirty="0"/>
          </a:p>
        </p:txBody>
      </p:sp>
      <p:sp>
        <p:nvSpPr>
          <p:cNvPr id="5" name="TextBox 4"/>
          <p:cNvSpPr txBox="1"/>
          <p:nvPr/>
        </p:nvSpPr>
        <p:spPr>
          <a:xfrm>
            <a:off x="275422" y="4243358"/>
            <a:ext cx="11611778" cy="2382191"/>
          </a:xfrm>
          <a:prstGeom prst="rect">
            <a:avLst/>
          </a:prstGeom>
          <a:noFill/>
        </p:spPr>
        <p:txBody>
          <a:bodyPr wrap="square" rtlCol="0">
            <a:spAutoFit/>
          </a:bodyPr>
          <a:lstStyle/>
          <a:p>
            <a:pPr marL="420624" indent="-384048">
              <a:spcBef>
                <a:spcPct val="20000"/>
              </a:spcBef>
              <a:buClr>
                <a:srgbClr val="6EA0B0"/>
              </a:buClr>
              <a:buSzPct val="80000"/>
            </a:pPr>
            <a:r>
              <a:rPr lang="el-GR" dirty="0" smtClean="0">
                <a:solidFill>
                  <a:prstClr val="white"/>
                </a:solidFill>
                <a:latin typeface="Arial"/>
              </a:rPr>
              <a:t>      </a:t>
            </a:r>
            <a:r>
              <a:rPr lang="el-GR" sz="2400" dirty="0">
                <a:latin typeface="Arial" panose="020B0604020202020204" pitchFamily="34" charset="0"/>
                <a:cs typeface="Arial" panose="020B0604020202020204" pitchFamily="34" charset="0"/>
              </a:rPr>
              <a:t>Στις περισσότερες χώρες η ευθανασία είναι παράνομη. Επιτρέπεται στην πολιτεία Όρεγκον των Η.Π.Α. , στο κρατίδιο της Έσσης στην Γερμανία, στην Ελβετία υπό προϋποθέσεις και σε μεμονωμένες  περιπτώσεις στην Ιταλία. </a:t>
            </a:r>
          </a:p>
          <a:p>
            <a:pPr marL="420624" indent="-384048">
              <a:spcBef>
                <a:spcPct val="20000"/>
              </a:spcBef>
              <a:buClr>
                <a:srgbClr val="6EA0B0"/>
              </a:buClr>
              <a:buSzPct val="80000"/>
            </a:pPr>
            <a:r>
              <a:rPr lang="el-GR" sz="2400" dirty="0">
                <a:latin typeface="Arial" panose="020B0604020202020204" pitchFamily="34" charset="0"/>
                <a:cs typeface="Arial" panose="020B0604020202020204" pitchFamily="34" charset="0"/>
              </a:rPr>
              <a:t>     Στην Ελλάδα ο Ποινικός Κώδικας ουσιαστικά δέχεται ότι υπάρχει περίπου ευθανασία, θεωρεί αδίκημα την τέλεσή της, την εντάσσει στις προβλέψεις του και απλά από τα συμφραζόμενα προσφέρει επιείκεια.</a:t>
            </a:r>
          </a:p>
        </p:txBody>
      </p:sp>
      <p:sp>
        <p:nvSpPr>
          <p:cNvPr id="4" name="TextBox 3"/>
          <p:cNvSpPr txBox="1"/>
          <p:nvPr/>
        </p:nvSpPr>
        <p:spPr>
          <a:xfrm>
            <a:off x="3813743" y="3460157"/>
            <a:ext cx="4043190" cy="707886"/>
          </a:xfrm>
          <a:prstGeom prst="rect">
            <a:avLst/>
          </a:prstGeom>
          <a:noFill/>
        </p:spPr>
        <p:txBody>
          <a:bodyPr wrap="square" rtlCol="0">
            <a:spAutoFit/>
          </a:bodyPr>
          <a:lstStyle/>
          <a:p>
            <a:pPr algn="ctr" defTabSz="457200">
              <a:spcBef>
                <a:spcPct val="0"/>
              </a:spcBef>
            </a:pPr>
            <a:r>
              <a:rPr lang="el-GR" sz="4000" u="sng" dirty="0">
                <a:uFill>
                  <a:solidFill>
                    <a:srgbClr val="FF0000"/>
                  </a:solidFill>
                </a:uFill>
                <a:latin typeface="+mj-lt"/>
                <a:ea typeface="+mj-ea"/>
                <a:cs typeface="+mj-cs"/>
              </a:rPr>
              <a:t>ΝΟΜΟΘΕΣΙΑ</a:t>
            </a:r>
          </a:p>
        </p:txBody>
      </p:sp>
    </p:spTree>
    <p:extLst>
      <p:ext uri="{BB962C8B-B14F-4D97-AF65-F5344CB8AC3E}">
        <p14:creationId xmlns:p14="http://schemas.microsoft.com/office/powerpoint/2010/main" val="11740776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down)">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7036" y="946052"/>
            <a:ext cx="10871200" cy="990600"/>
          </a:xfrm>
        </p:spPr>
        <p:txBody>
          <a:bodyPr>
            <a:normAutofit/>
          </a:bodyPr>
          <a:lstStyle/>
          <a:p>
            <a:pPr algn="ctr"/>
            <a:r>
              <a:rPr lang="el-GR" sz="4000" u="sng" dirty="0">
                <a:solidFill>
                  <a:schemeClr val="tx1"/>
                </a:solidFill>
                <a:uFill>
                  <a:solidFill>
                    <a:srgbClr val="FF0000"/>
                  </a:solidFill>
                </a:uFill>
              </a:rPr>
              <a:t>ΜΟΡΦΕΣ ΕΥΘΑΝΑΣΙΑΣ</a:t>
            </a:r>
          </a:p>
        </p:txBody>
      </p:sp>
      <p:sp>
        <p:nvSpPr>
          <p:cNvPr id="3" name="Θέση περιεχομένου 2"/>
          <p:cNvSpPr>
            <a:spLocks noGrp="1"/>
          </p:cNvSpPr>
          <p:nvPr>
            <p:ph idx="1"/>
          </p:nvPr>
        </p:nvSpPr>
        <p:spPr>
          <a:xfrm>
            <a:off x="760593" y="2106637"/>
            <a:ext cx="10871200" cy="4495800"/>
          </a:xfrm>
        </p:spPr>
        <p:txBody>
          <a:bodyPr/>
          <a:lstStyle/>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Εθελοντική ενεργητική ευθανασία</a:t>
            </a:r>
          </a:p>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Μη εθελοντική ενεργητική η κατά παραγγελία</a:t>
            </a:r>
          </a:p>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Παθητική ευθανασία</a:t>
            </a:r>
          </a:p>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Υποβοηθούμενη αυτοκτονία</a:t>
            </a:r>
          </a:p>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Έμμεση ενεργητική ευθανασία</a:t>
            </a:r>
          </a:p>
          <a:p>
            <a:pPr lvl="0">
              <a:lnSpc>
                <a:spcPct val="70000"/>
              </a:lnSpc>
              <a:buClr>
                <a:srgbClr val="FF0000"/>
              </a:buClr>
              <a:buSzPct val="90000"/>
              <a:buFont typeface="Wingdings" pitchFamily="2" charset="2"/>
              <a:buChar char=""/>
            </a:pPr>
            <a:r>
              <a:rPr lang="el-GR" sz="3200" dirty="0">
                <a:latin typeface="Arial" panose="020B0604020202020204" pitchFamily="34" charset="0"/>
                <a:cs typeface="Arial" panose="020B0604020202020204" pitchFamily="34" charset="0"/>
              </a:rPr>
              <a:t>Ευγονική ευθανασία</a:t>
            </a:r>
          </a:p>
          <a:p>
            <a:endParaRPr lang="el-GR" dirty="0"/>
          </a:p>
        </p:txBody>
      </p:sp>
      <p:pic>
        <p:nvPicPr>
          <p:cNvPr id="5" name="Picture 4" descr="ευθανασια2.jpg"/>
          <p:cNvPicPr>
            <a:picLocks noChangeAspect="1"/>
          </p:cNvPicPr>
          <p:nvPr/>
        </p:nvPicPr>
        <p:blipFill>
          <a:blip r:embed="rId2" cstate="print"/>
          <a:stretch>
            <a:fillRect/>
          </a:stretch>
        </p:blipFill>
        <p:spPr>
          <a:xfrm>
            <a:off x="6957754" y="3277773"/>
            <a:ext cx="4178654" cy="2310472"/>
          </a:xfrm>
          <a:prstGeom prst="rect">
            <a:avLst/>
          </a:prstGeom>
        </p:spPr>
      </p:pic>
    </p:spTree>
    <p:extLst>
      <p:ext uri="{BB962C8B-B14F-4D97-AF65-F5344CB8AC3E}">
        <p14:creationId xmlns:p14="http://schemas.microsoft.com/office/powerpoint/2010/main" val="35107121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1775" y="1083213"/>
            <a:ext cx="8636625" cy="712762"/>
          </a:xfrm>
        </p:spPr>
        <p:txBody>
          <a:bodyPr>
            <a:normAutofit/>
          </a:bodyPr>
          <a:lstStyle/>
          <a:p>
            <a:pPr algn="ctr"/>
            <a:r>
              <a:rPr lang="el-GR" sz="4000" u="sng" dirty="0" smtClean="0">
                <a:solidFill>
                  <a:schemeClr val="tx1"/>
                </a:solidFill>
                <a:uFill>
                  <a:solidFill>
                    <a:srgbClr val="FF0000"/>
                  </a:solidFill>
                </a:uFill>
              </a:rPr>
              <a:t>Η ΘΕΣΗ ΤΗΣ ΘΡΗΣΚΕΙΑΣ </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506438" y="1741901"/>
            <a:ext cx="10131425" cy="2225188"/>
          </a:xfrm>
        </p:spPr>
        <p:txBody>
          <a:bodyPr/>
          <a:lstStyle/>
          <a:p>
            <a:pPr marL="420624" lvl="0" indent="-384048" defTabSz="914400">
              <a:spcBef>
                <a:spcPct val="20000"/>
              </a:spcBef>
              <a:spcAft>
                <a:spcPts val="0"/>
              </a:spcAft>
              <a:buClr>
                <a:srgbClr val="6EA0B0"/>
              </a:buClr>
              <a:buSzPct val="80000"/>
              <a:buNone/>
            </a:pPr>
            <a:r>
              <a:rPr lang="el-GR" sz="3000" dirty="0" smtClean="0">
                <a:solidFill>
                  <a:prstClr val="white"/>
                </a:solidFill>
                <a:latin typeface="Arial"/>
              </a:rPr>
              <a:t>    </a:t>
            </a:r>
            <a:r>
              <a:rPr lang="el-GR" sz="2400" dirty="0" smtClean="0">
                <a:latin typeface="Arial"/>
              </a:rPr>
              <a:t>Η </a:t>
            </a:r>
            <a:r>
              <a:rPr lang="el-GR" sz="2400" dirty="0">
                <a:latin typeface="Arial"/>
              </a:rPr>
              <a:t>ζωή μας αποτελεί </a:t>
            </a:r>
            <a:r>
              <a:rPr lang="el-GR" sz="2400" u="sng" dirty="0">
                <a:uFill>
                  <a:solidFill>
                    <a:srgbClr val="FF0000"/>
                  </a:solidFill>
                </a:uFill>
                <a:latin typeface="Arial"/>
              </a:rPr>
              <a:t>υπέρτατο Δώρο του Θεού</a:t>
            </a:r>
            <a:r>
              <a:rPr lang="el-GR" sz="2400" dirty="0">
                <a:latin typeface="Arial"/>
              </a:rPr>
              <a:t>, η αρχή και το τέλος του οποίου βρίσκονται στα χέρια Του και μόνο. Η ευθανασία, ενώ δικαιολογείται κοσμικώς ως "αξιοπρεπής θάνατος", στην πραγματικότητα αποτελεί υποβοηθούμενη αυτοκτονία, δηλαδή </a:t>
            </a:r>
            <a:r>
              <a:rPr lang="el-GR" sz="2400" u="sng" dirty="0">
                <a:uFill>
                  <a:solidFill>
                    <a:srgbClr val="FF0000"/>
                  </a:solidFill>
                </a:uFill>
                <a:latin typeface="Arial"/>
              </a:rPr>
              <a:t>συνδυασμό φόνου και αυτοχειρίας</a:t>
            </a:r>
            <a:r>
              <a:rPr lang="el-GR" sz="2400" dirty="0">
                <a:latin typeface="Arial"/>
              </a:rPr>
              <a:t>.</a:t>
            </a:r>
          </a:p>
          <a:p>
            <a:endParaRPr lang="el-GR" dirty="0"/>
          </a:p>
        </p:txBody>
      </p:sp>
      <p:sp>
        <p:nvSpPr>
          <p:cNvPr id="5" name="TextBox 4"/>
          <p:cNvSpPr txBox="1"/>
          <p:nvPr/>
        </p:nvSpPr>
        <p:spPr>
          <a:xfrm>
            <a:off x="882748" y="4503477"/>
            <a:ext cx="9528253" cy="1938992"/>
          </a:xfrm>
          <a:prstGeom prst="rect">
            <a:avLst/>
          </a:prstGeom>
          <a:noFill/>
        </p:spPr>
        <p:txBody>
          <a:bodyPr wrap="square" rtlCol="0">
            <a:spAutoFit/>
          </a:bodyPr>
          <a:lstStyle/>
          <a:p>
            <a:pPr lvl="0" defTabSz="457200">
              <a:spcAft>
                <a:spcPts val="1000"/>
              </a:spcAft>
              <a:buClr>
                <a:prstClr val="white"/>
              </a:buClr>
              <a:buSzPct val="100000"/>
            </a:pPr>
            <a:r>
              <a:rPr lang="el-GR" sz="2400" dirty="0">
                <a:latin typeface="Arial" panose="020B0604020202020204" pitchFamily="34" charset="0"/>
                <a:cs typeface="Arial" panose="020B0604020202020204" pitchFamily="34" charset="0"/>
              </a:rPr>
              <a:t>Η βιοηθική εξετάζει κατά πόσο η ευθανασία είναι </a:t>
            </a:r>
            <a:r>
              <a:rPr lang="el-GR" sz="2400" u="sng" dirty="0">
                <a:uFill>
                  <a:solidFill>
                    <a:srgbClr val="FF0000"/>
                  </a:solidFill>
                </a:uFill>
                <a:latin typeface="Arial" panose="020B0604020202020204" pitchFamily="34" charset="0"/>
                <a:cs typeface="Arial" panose="020B0604020202020204" pitchFamily="34" charset="0"/>
              </a:rPr>
              <a:t>ηθική</a:t>
            </a:r>
            <a:r>
              <a:rPr lang="el-GR" sz="2400" dirty="0">
                <a:latin typeface="Arial" panose="020B0604020202020204" pitchFamily="34" charset="0"/>
                <a:cs typeface="Arial" panose="020B0604020202020204" pitchFamily="34" charset="0"/>
              </a:rPr>
              <a:t> πράξη θέτοντας ερωτήματα όπως: Ποιος έχει το δικαίωμα να βλάψει ή να καταστρέψει την ανθρώπινη ζωή; Τι θα συμβεί αν η διάγνωση της ασθένειας είναι λανθασμένη; Αν ο ασθενής ζητήσει ευθανασία και τελικά αλλάξει γνώμη; κ.α. </a:t>
            </a:r>
          </a:p>
        </p:txBody>
      </p:sp>
      <p:sp>
        <p:nvSpPr>
          <p:cNvPr id="4" name="TextBox 3"/>
          <p:cNvSpPr txBox="1"/>
          <p:nvPr/>
        </p:nvSpPr>
        <p:spPr>
          <a:xfrm>
            <a:off x="2289519" y="3744546"/>
            <a:ext cx="6882617" cy="707886"/>
          </a:xfrm>
          <a:prstGeom prst="rect">
            <a:avLst/>
          </a:prstGeom>
          <a:noFill/>
        </p:spPr>
        <p:txBody>
          <a:bodyPr wrap="square" rtlCol="0">
            <a:spAutoFit/>
          </a:bodyPr>
          <a:lstStyle/>
          <a:p>
            <a:pPr algn="ctr" defTabSz="457200">
              <a:spcBef>
                <a:spcPct val="0"/>
              </a:spcBef>
            </a:pPr>
            <a:r>
              <a:rPr lang="el-GR" sz="4000" u="sng" dirty="0" smtClean="0">
                <a:uFill>
                  <a:solidFill>
                    <a:srgbClr val="FF0000"/>
                  </a:solidFill>
                </a:uFill>
                <a:latin typeface="+mj-lt"/>
                <a:ea typeface="+mj-ea"/>
                <a:cs typeface="+mj-cs"/>
              </a:rPr>
              <a:t>ΒΙΟΗΘΙΚΗ ΚΑΙ ΕΥΘΑΝΑΣΙΑ</a:t>
            </a:r>
            <a:endParaRPr lang="el-GR" sz="4000" u="sng" dirty="0">
              <a:uFill>
                <a:solidFill>
                  <a:srgbClr val="FF0000"/>
                </a:solidFill>
              </a:uFill>
              <a:latin typeface="+mj-lt"/>
              <a:ea typeface="+mj-ea"/>
              <a:cs typeface="+mj-cs"/>
            </a:endParaRPr>
          </a:p>
        </p:txBody>
      </p:sp>
    </p:spTree>
    <p:extLst>
      <p:ext uri="{BB962C8B-B14F-4D97-AF65-F5344CB8AC3E}">
        <p14:creationId xmlns:p14="http://schemas.microsoft.com/office/powerpoint/2010/main" val="5725657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9299" y="1842174"/>
            <a:ext cx="7128792" cy="1569660"/>
          </a:xfrm>
          <a:prstGeom prst="rect">
            <a:avLst/>
          </a:prstGeom>
          <a:noFill/>
        </p:spPr>
        <p:txBody>
          <a:bodyPr wrap="square" rtlCol="0">
            <a:spAutoFit/>
          </a:bodyPr>
          <a:lstStyle/>
          <a:p>
            <a:pPr marL="420624" indent="-384048">
              <a:spcBef>
                <a:spcPct val="20000"/>
              </a:spcBef>
              <a:buClr>
                <a:srgbClr val="6EA0B0"/>
              </a:buClr>
              <a:buSzPct val="80000"/>
            </a:pPr>
            <a:r>
              <a:rPr lang="el-GR" sz="2100" b="1" dirty="0" smtClean="0">
                <a:uFill>
                  <a:solidFill>
                    <a:srgbClr val="FF0000"/>
                  </a:solidFill>
                </a:uFill>
                <a:latin typeface="Arial" panose="020B0604020202020204" pitchFamily="34" charset="0"/>
                <a:cs typeface="Arial" panose="020B0604020202020204" pitchFamily="34" charset="0"/>
              </a:rPr>
              <a:t>     </a:t>
            </a:r>
            <a:r>
              <a:rPr lang="el-GR" sz="2400" b="1" u="sng" dirty="0" smtClean="0">
                <a:uFill>
                  <a:solidFill>
                    <a:srgbClr val="FF0000"/>
                  </a:solidFill>
                </a:uFill>
                <a:latin typeface="Arial" panose="020B0604020202020204" pitchFamily="34" charset="0"/>
                <a:cs typeface="Arial" panose="020B0604020202020204" pitchFamily="34" charset="0"/>
              </a:rPr>
              <a:t>Κλωνοποίηση</a:t>
            </a:r>
            <a:r>
              <a:rPr lang="el-GR" sz="2400" dirty="0" smtClean="0">
                <a:uFill>
                  <a:solidFill>
                    <a:srgbClr val="FF0000"/>
                  </a:solidFill>
                </a:uFill>
                <a:latin typeface="Arial" panose="020B0604020202020204" pitchFamily="34" charset="0"/>
                <a:cs typeface="Arial" panose="020B0604020202020204" pitchFamily="34" charset="0"/>
              </a:rPr>
              <a:t> </a:t>
            </a:r>
            <a:r>
              <a:rPr lang="el-GR" sz="2400" dirty="0">
                <a:solidFill>
                  <a:prstClr val="white"/>
                </a:solidFill>
                <a:latin typeface="Arial" panose="020B0604020202020204" pitchFamily="34" charset="0"/>
                <a:cs typeface="Arial" panose="020B0604020202020204" pitchFamily="34" charset="0"/>
              </a:rPr>
              <a:t>είναι η δημιουργία  και η επιτυχής ανάπτυξη κλώνου, πανομοιότυπου δηλαδή οργανισμού με αυτόν τον οποίο γίνεται η λήψη του σωματικού κυττάρου. </a:t>
            </a:r>
          </a:p>
        </p:txBody>
      </p:sp>
      <p:sp>
        <p:nvSpPr>
          <p:cNvPr id="6" name="5 - Ορθογώνιο"/>
          <p:cNvSpPr/>
          <p:nvPr/>
        </p:nvSpPr>
        <p:spPr>
          <a:xfrm>
            <a:off x="1223890" y="4521350"/>
            <a:ext cx="295970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3200" b="1" dirty="0">
                <a:ln w="11430"/>
                <a:solidFill>
                  <a:srgbClr val="FF0000"/>
                </a:solidFill>
                <a:effectLst>
                  <a:outerShdw blurRad="50800" dist="39000" dir="5460000" algn="tl">
                    <a:srgbClr val="000000">
                      <a:alpha val="38000"/>
                    </a:srgbClr>
                  </a:outerShdw>
                </a:effectLst>
              </a:rPr>
              <a:t>Κλωνοποίηση</a:t>
            </a:r>
          </a:p>
        </p:txBody>
      </p:sp>
      <p:cxnSp>
        <p:nvCxnSpPr>
          <p:cNvPr id="8" name="7 - Ευθύγραμμο βέλος σύνδεσης"/>
          <p:cNvCxnSpPr>
            <a:stCxn id="6" idx="3"/>
            <a:endCxn id="12" idx="1"/>
          </p:cNvCxnSpPr>
          <p:nvPr/>
        </p:nvCxnSpPr>
        <p:spPr>
          <a:xfrm flipV="1">
            <a:off x="4183599" y="4160432"/>
            <a:ext cx="1853179" cy="65330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0" name="9 - Ευθύγραμμο βέλος σύνδεσης"/>
          <p:cNvCxnSpPr>
            <a:stCxn id="6" idx="3"/>
            <a:endCxn id="19" idx="1"/>
          </p:cNvCxnSpPr>
          <p:nvPr/>
        </p:nvCxnSpPr>
        <p:spPr>
          <a:xfrm>
            <a:off x="4183599" y="4813738"/>
            <a:ext cx="1740638" cy="99423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2" name="11 - TextBox"/>
          <p:cNvSpPr txBox="1"/>
          <p:nvPr/>
        </p:nvSpPr>
        <p:spPr>
          <a:xfrm>
            <a:off x="6036778" y="3190936"/>
            <a:ext cx="4316533" cy="1938992"/>
          </a:xfrm>
          <a:prstGeom prst="rect">
            <a:avLst/>
          </a:prstGeom>
          <a:noFill/>
        </p:spPr>
        <p:txBody>
          <a:bodyPr wrap="square" rtlCol="0">
            <a:spAutoFit/>
          </a:bodyPr>
          <a:lstStyle/>
          <a:p>
            <a:r>
              <a:rPr lang="el-GR" sz="2400" b="1" u="sng" dirty="0" smtClean="0">
                <a:solidFill>
                  <a:srgbClr val="FF0000"/>
                </a:solidFill>
                <a:latin typeface="Arial" panose="020B0604020202020204" pitchFamily="34" charset="0"/>
                <a:cs typeface="Arial" panose="020B0604020202020204" pitchFamily="34" charset="0"/>
              </a:rPr>
              <a:t>Θεραπευτική</a:t>
            </a:r>
          </a:p>
          <a:p>
            <a:r>
              <a:rPr lang="el-GR" sz="2400" dirty="0" smtClean="0">
                <a:solidFill>
                  <a:prstClr val="white"/>
                </a:solidFill>
                <a:latin typeface="Arial" panose="020B0604020202020204" pitchFamily="34" charset="0"/>
                <a:cs typeface="Arial" panose="020B0604020202020204" pitchFamily="34" charset="0"/>
              </a:rPr>
              <a:t>     παραγωγή </a:t>
            </a:r>
            <a:r>
              <a:rPr lang="el-GR" sz="2400" dirty="0">
                <a:solidFill>
                  <a:prstClr val="white"/>
                </a:solidFill>
                <a:latin typeface="Arial" panose="020B0604020202020204" pitchFamily="34" charset="0"/>
                <a:cs typeface="Arial" panose="020B0604020202020204" pitchFamily="34" charset="0"/>
              </a:rPr>
              <a:t>ανθρώπινων </a:t>
            </a:r>
            <a:r>
              <a:rPr lang="el-GR" sz="2400" dirty="0" smtClean="0">
                <a:solidFill>
                  <a:prstClr val="white"/>
                </a:solidFill>
                <a:latin typeface="Arial" panose="020B0604020202020204" pitchFamily="34" charset="0"/>
                <a:cs typeface="Arial" panose="020B0604020202020204" pitchFamily="34" charset="0"/>
              </a:rPr>
              <a:t>εμβρυϊκών βλαστικών </a:t>
            </a:r>
            <a:r>
              <a:rPr lang="el-GR" sz="2400" dirty="0">
                <a:solidFill>
                  <a:prstClr val="white"/>
                </a:solidFill>
                <a:latin typeface="Arial" panose="020B0604020202020204" pitchFamily="34" charset="0"/>
                <a:cs typeface="Arial" panose="020B0604020202020204" pitchFamily="34" charset="0"/>
              </a:rPr>
              <a:t>κυττάρων για την θεραπεία ασθενειών </a:t>
            </a:r>
          </a:p>
        </p:txBody>
      </p:sp>
      <p:sp>
        <p:nvSpPr>
          <p:cNvPr id="19" name="18 - TextBox"/>
          <p:cNvSpPr txBox="1"/>
          <p:nvPr/>
        </p:nvSpPr>
        <p:spPr>
          <a:xfrm>
            <a:off x="5924237" y="5392476"/>
            <a:ext cx="4694490" cy="830997"/>
          </a:xfrm>
          <a:prstGeom prst="rect">
            <a:avLst/>
          </a:prstGeom>
          <a:noFill/>
        </p:spPr>
        <p:txBody>
          <a:bodyPr wrap="none" rtlCol="0">
            <a:spAutoFit/>
          </a:bodyPr>
          <a:lstStyle/>
          <a:p>
            <a:r>
              <a:rPr lang="el-GR" sz="2400" b="1" dirty="0">
                <a:solidFill>
                  <a:srgbClr val="FF0000"/>
                </a:solidFill>
                <a:latin typeface="Arial" panose="020B0604020202020204" pitchFamily="34" charset="0"/>
                <a:cs typeface="Arial" panose="020B0604020202020204" pitchFamily="34" charset="0"/>
              </a:rPr>
              <a:t>Αναπαραγωγική</a:t>
            </a:r>
          </a:p>
          <a:p>
            <a:r>
              <a:rPr lang="el-GR" sz="2400" dirty="0">
                <a:solidFill>
                  <a:prstClr val="white"/>
                </a:solidFill>
                <a:latin typeface="Arial" panose="020B0604020202020204" pitchFamily="34" charset="0"/>
                <a:cs typeface="Arial" panose="020B0604020202020204" pitchFamily="34" charset="0"/>
              </a:rPr>
              <a:t>δημιουργία ανθρώπινων κλώνων</a:t>
            </a:r>
          </a:p>
        </p:txBody>
      </p:sp>
      <p:sp>
        <p:nvSpPr>
          <p:cNvPr id="15" name="TextBox 14"/>
          <p:cNvSpPr txBox="1"/>
          <p:nvPr/>
        </p:nvSpPr>
        <p:spPr>
          <a:xfrm>
            <a:off x="2698963" y="950841"/>
            <a:ext cx="6180462" cy="769441"/>
          </a:xfrm>
          <a:prstGeom prst="rect">
            <a:avLst/>
          </a:prstGeom>
          <a:noFill/>
        </p:spPr>
        <p:txBody>
          <a:bodyPr wrap="square" rtlCol="0">
            <a:spAutoFit/>
          </a:bodyPr>
          <a:lstStyle/>
          <a:p>
            <a:pPr algn="ctr" defTabSz="457200">
              <a:spcBef>
                <a:spcPct val="0"/>
              </a:spcBef>
            </a:pPr>
            <a:r>
              <a:rPr lang="el-GR" sz="4400" u="sng" dirty="0">
                <a:uFill>
                  <a:solidFill>
                    <a:srgbClr val="FF0000"/>
                  </a:solidFill>
                </a:uFill>
                <a:latin typeface="+mj-lt"/>
                <a:ea typeface="+mj-ea"/>
                <a:cs typeface="+mj-cs"/>
              </a:rPr>
              <a:t>ΚΛΩΝΟΠΟΙΗΣΗ</a:t>
            </a:r>
          </a:p>
        </p:txBody>
      </p:sp>
    </p:spTree>
    <p:extLst>
      <p:ext uri="{BB962C8B-B14F-4D97-AF65-F5344CB8AC3E}">
        <p14:creationId xmlns:p14="http://schemas.microsoft.com/office/powerpoint/2010/main" val="84203139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 calcmode="lin" valueType="num">
                                      <p:cBhvr additive="base">
                                        <p:cTn id="3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 calcmode="lin" valueType="num">
                                      <p:cBhvr additive="base">
                                        <p:cTn id="3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 calcmode="lin" valueType="num">
                                      <p:cBhvr additive="base">
                                        <p:cTn id="4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12" grpId="0" build="allAtOnce"/>
      <p:bldP spid="1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61181" y="1688122"/>
            <a:ext cx="5302896" cy="768783"/>
          </a:xfrm>
        </p:spPr>
        <p:txBody>
          <a:bodyPr>
            <a:noAutofit/>
          </a:bodyPr>
          <a:lstStyle/>
          <a:p>
            <a:pPr>
              <a:spcBef>
                <a:spcPct val="0"/>
              </a:spcBef>
            </a:pPr>
            <a:r>
              <a:rPr lang="el-GR" sz="3200" u="sng" dirty="0">
                <a:solidFill>
                  <a:schemeClr val="tx1"/>
                </a:solidFill>
                <a:uFill>
                  <a:solidFill>
                    <a:srgbClr val="FF0000"/>
                  </a:solidFill>
                </a:uFill>
              </a:rPr>
              <a:t>ΕΠΙΧΕΙΡΗΜΑΤΑ ΥΠΕΡ ΤΗΣ ΕΦΑΡΜΟΓΗΣ ΤΗΣ ΚΛΩΝΟΠΟΙΗΣΗΣ </a:t>
            </a:r>
          </a:p>
        </p:txBody>
      </p:sp>
      <p:sp>
        <p:nvSpPr>
          <p:cNvPr id="4" name="Θέση περιεχομένου 3"/>
          <p:cNvSpPr>
            <a:spLocks noGrp="1"/>
          </p:cNvSpPr>
          <p:nvPr>
            <p:ph sz="half" idx="2"/>
          </p:nvPr>
        </p:nvSpPr>
        <p:spPr>
          <a:xfrm>
            <a:off x="826478" y="2842065"/>
            <a:ext cx="4996923" cy="3321279"/>
          </a:xfrm>
        </p:spPr>
        <p:txBody>
          <a:bodyPr/>
          <a:lstStyle/>
          <a:p>
            <a:pPr>
              <a:lnSpc>
                <a:spcPct val="70000"/>
              </a:lnSpc>
              <a:buClr>
                <a:srgbClr val="FF0000"/>
              </a:buClr>
              <a:buSzPct val="90000"/>
              <a:buFont typeface="Wingdings" pitchFamily="2" charset="2"/>
              <a:buChar char=""/>
            </a:pPr>
            <a:r>
              <a:rPr lang="el-GR" sz="2300" dirty="0">
                <a:latin typeface="Arial" panose="020B0604020202020204" pitchFamily="34" charset="0"/>
                <a:cs typeface="Arial" panose="020B0604020202020204" pitchFamily="34" charset="0"/>
              </a:rPr>
              <a:t>Διάσωση φυτών και ζώων που απειλούνται με αφανισμό </a:t>
            </a:r>
          </a:p>
          <a:p>
            <a:pPr>
              <a:lnSpc>
                <a:spcPct val="70000"/>
              </a:lnSpc>
              <a:buClr>
                <a:srgbClr val="FF0000"/>
              </a:buClr>
              <a:buSzPct val="90000"/>
              <a:buFont typeface="Wingdings" pitchFamily="2" charset="2"/>
              <a:buChar char=""/>
            </a:pPr>
            <a:r>
              <a:rPr lang="el-GR" sz="2300" dirty="0">
                <a:latin typeface="Arial" panose="020B0604020202020204" pitchFamily="34" charset="0"/>
                <a:cs typeface="Arial" panose="020B0604020202020204" pitchFamily="34" charset="0"/>
              </a:rPr>
              <a:t>Συμβολή στην τεκνοποίηση</a:t>
            </a:r>
          </a:p>
          <a:p>
            <a:pPr>
              <a:lnSpc>
                <a:spcPct val="70000"/>
              </a:lnSpc>
              <a:buClr>
                <a:srgbClr val="FF0000"/>
              </a:buClr>
              <a:buSzPct val="90000"/>
              <a:buFont typeface="Wingdings" pitchFamily="2" charset="2"/>
              <a:buChar char=""/>
            </a:pPr>
            <a:r>
              <a:rPr lang="el-GR" sz="2300" dirty="0">
                <a:latin typeface="Arial" panose="020B0604020202020204" pitchFamily="34" charset="0"/>
                <a:cs typeface="Arial" panose="020B0604020202020204" pitchFamily="34" charset="0"/>
              </a:rPr>
              <a:t>Καταπολέμηση  ανίατων ασθενειών </a:t>
            </a:r>
          </a:p>
          <a:p>
            <a:pPr>
              <a:lnSpc>
                <a:spcPct val="70000"/>
              </a:lnSpc>
              <a:buClr>
                <a:srgbClr val="FF0000"/>
              </a:buClr>
              <a:buSzPct val="90000"/>
              <a:buFont typeface="Wingdings" pitchFamily="2" charset="2"/>
              <a:buChar char=""/>
            </a:pPr>
            <a:r>
              <a:rPr lang="el-GR" sz="2300" dirty="0">
                <a:latin typeface="Arial" panose="020B0604020202020204" pitchFamily="34" charset="0"/>
                <a:cs typeface="Arial" panose="020B0604020202020204" pitchFamily="34" charset="0"/>
              </a:rPr>
              <a:t>Καταπολεμά τον υποσιτισμό.</a:t>
            </a:r>
          </a:p>
          <a:p>
            <a:pPr marL="0" indent="0">
              <a:buNone/>
            </a:pPr>
            <a:endParaRPr lang="el-GR" dirty="0"/>
          </a:p>
        </p:txBody>
      </p:sp>
      <p:sp>
        <p:nvSpPr>
          <p:cNvPr id="6" name="Θέση περιεχομένου 5"/>
          <p:cNvSpPr>
            <a:spLocks noGrp="1"/>
          </p:cNvSpPr>
          <p:nvPr>
            <p:ph sz="quarter" idx="4"/>
          </p:nvPr>
        </p:nvSpPr>
        <p:spPr>
          <a:xfrm>
            <a:off x="5908431" y="2581422"/>
            <a:ext cx="5092506" cy="4276578"/>
          </a:xfrm>
        </p:spPr>
        <p:txBody>
          <a:bodyPr>
            <a:normAutofit fontScale="62500" lnSpcReduction="20000"/>
          </a:bodyPr>
          <a:lstStyle/>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Πιθανότητα εμφάνισης προβλημάτων στην υγεία</a:t>
            </a:r>
          </a:p>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Εξάλειψη της ποικιλομορφίας και της βιοποικιλότητας στη φύση </a:t>
            </a:r>
          </a:p>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Πιθανότητα  </a:t>
            </a:r>
            <a:r>
              <a:rPr lang="el-GR" sz="3700" dirty="0" smtClean="0">
                <a:latin typeface="Arial" panose="020B0604020202020204" pitchFamily="34" charset="0"/>
                <a:cs typeface="Arial" panose="020B0604020202020204" pitchFamily="34" charset="0"/>
              </a:rPr>
              <a:t>τερατογέννεσης </a:t>
            </a:r>
            <a:r>
              <a:rPr lang="el-GR" sz="3700" dirty="0">
                <a:latin typeface="Arial" panose="020B0604020202020204" pitchFamily="34" charset="0"/>
                <a:cs typeface="Arial" panose="020B0604020202020204" pitchFamily="34" charset="0"/>
              </a:rPr>
              <a:t>, νέες </a:t>
            </a:r>
            <a:r>
              <a:rPr lang="el-GR" sz="3700" dirty="0" smtClean="0">
                <a:latin typeface="Arial" panose="020B0604020202020204" pitchFamily="34" charset="0"/>
                <a:cs typeface="Arial" panose="020B0604020202020204" pitchFamily="34" charset="0"/>
              </a:rPr>
              <a:t>ασθένειες</a:t>
            </a:r>
            <a:endParaRPr lang="el-GR" sz="3700" dirty="0">
              <a:latin typeface="Arial" panose="020B0604020202020204" pitchFamily="34" charset="0"/>
              <a:cs typeface="Arial" panose="020B0604020202020204" pitchFamily="34" charset="0"/>
            </a:endParaRPr>
          </a:p>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Χρήση της κλωνοποίησης για στρατιωτικούς και πολεμικούς </a:t>
            </a:r>
            <a:r>
              <a:rPr lang="el-GR" sz="3700" dirty="0" smtClean="0">
                <a:latin typeface="Arial" panose="020B0604020202020204" pitchFamily="34" charset="0"/>
                <a:cs typeface="Arial" panose="020B0604020202020204" pitchFamily="34" charset="0"/>
              </a:rPr>
              <a:t>σκοπούς</a:t>
            </a:r>
            <a:endParaRPr lang="el-GR" sz="3700" dirty="0">
              <a:latin typeface="Arial" panose="020B0604020202020204" pitchFamily="34" charset="0"/>
              <a:cs typeface="Arial" panose="020B0604020202020204" pitchFamily="34" charset="0"/>
            </a:endParaRPr>
          </a:p>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Η κατανάλωση πιθανά επιβλαβών τροποποιημένων τροφών</a:t>
            </a:r>
          </a:p>
          <a:p>
            <a:pPr>
              <a:lnSpc>
                <a:spcPct val="90000"/>
              </a:lnSpc>
              <a:buClr>
                <a:srgbClr val="FF0000"/>
              </a:buClr>
              <a:buSzPct val="90000"/>
              <a:buFont typeface="Wingdings" pitchFamily="2" charset="2"/>
              <a:buChar char=""/>
            </a:pPr>
            <a:r>
              <a:rPr lang="el-GR" sz="3700" dirty="0">
                <a:latin typeface="Arial" panose="020B0604020202020204" pitchFamily="34" charset="0"/>
                <a:cs typeface="Arial" panose="020B0604020202020204" pitchFamily="34" charset="0"/>
              </a:rPr>
              <a:t>Κίνδυνος θνησιγένειας ή γενετικών ανωμαλιών για το έμβρυο.</a:t>
            </a:r>
          </a:p>
          <a:p>
            <a:endParaRPr lang="el-GR" dirty="0"/>
          </a:p>
        </p:txBody>
      </p:sp>
      <p:sp>
        <p:nvSpPr>
          <p:cNvPr id="7" name="Text Placeholder 6"/>
          <p:cNvSpPr>
            <a:spLocks noGrp="1"/>
          </p:cNvSpPr>
          <p:nvPr>
            <p:ph type="body" sz="quarter" idx="3"/>
          </p:nvPr>
        </p:nvSpPr>
        <p:spPr>
          <a:xfrm>
            <a:off x="5837375" y="1876865"/>
            <a:ext cx="4396339" cy="576262"/>
          </a:xfrm>
        </p:spPr>
        <p:txBody>
          <a:bodyPr/>
          <a:lstStyle/>
          <a:p>
            <a:pPr>
              <a:spcBef>
                <a:spcPct val="0"/>
              </a:spcBef>
            </a:pPr>
            <a:r>
              <a:rPr lang="el-GR" sz="3200" u="sng" dirty="0" smtClean="0">
                <a:solidFill>
                  <a:schemeClr val="tx1"/>
                </a:solidFill>
                <a:uFill>
                  <a:solidFill>
                    <a:srgbClr val="FF0000"/>
                  </a:solidFill>
                </a:uFill>
              </a:rPr>
              <a:t>ΕΠΙΧΕΙΡΗΜΑΤΑ ΚΑΤΑ ΤΗΣ ΕΦΑΡΜΟΓΗΣ ΚΛΩΝΟΠΟΙΗΣΗΣ</a:t>
            </a:r>
            <a:endParaRPr lang="el-GR" sz="3200" u="sng" dirty="0">
              <a:solidFill>
                <a:schemeClr val="tx1"/>
              </a:solidFill>
              <a:uFill>
                <a:solidFill>
                  <a:srgbClr val="FF0000"/>
                </a:solidFill>
              </a:uFill>
            </a:endParaRPr>
          </a:p>
        </p:txBody>
      </p:sp>
    </p:spTree>
    <p:extLst>
      <p:ext uri="{BB962C8B-B14F-4D97-AF65-F5344CB8AC3E}">
        <p14:creationId xmlns:p14="http://schemas.microsoft.com/office/powerpoint/2010/main" val="19808332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00"/>
                                        <p:tgtEl>
                                          <p:spTgt spid="6">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down)">
                                      <p:cBhvr>
                                        <p:cTn id="3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9" y="728182"/>
            <a:ext cx="4886049" cy="2664344"/>
          </a:xfrm>
          <a:prstGeom prst="rect">
            <a:avLst/>
          </a:prstGeom>
          <a:ln>
            <a:solidFill>
              <a:schemeClr val="bg2"/>
            </a:solidFill>
          </a:ln>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130" y="728183"/>
            <a:ext cx="4736612" cy="2664344"/>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187" y="3785339"/>
            <a:ext cx="4628555" cy="2661621"/>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84" y="3824518"/>
            <a:ext cx="4783797" cy="2583265"/>
          </a:xfrm>
          <a:prstGeom prst="rect">
            <a:avLst/>
          </a:prstGeom>
        </p:spPr>
      </p:pic>
      <p:sp>
        <p:nvSpPr>
          <p:cNvPr id="7" name="TextBox 6"/>
          <p:cNvSpPr txBox="1"/>
          <p:nvPr/>
        </p:nvSpPr>
        <p:spPr>
          <a:xfrm>
            <a:off x="683046" y="385590"/>
            <a:ext cx="3007605" cy="369332"/>
          </a:xfrm>
          <a:prstGeom prst="rect">
            <a:avLst/>
          </a:prstGeom>
          <a:noFill/>
        </p:spPr>
        <p:txBody>
          <a:bodyPr wrap="square" rtlCol="0">
            <a:spAutoFit/>
          </a:bodyPr>
          <a:lstStyle/>
          <a:p>
            <a:r>
              <a:rPr lang="el-GR" u="sng" dirty="0" smtClean="0">
                <a:uFill>
                  <a:solidFill>
                    <a:srgbClr val="FF0000"/>
                  </a:solidFill>
                </a:uFill>
              </a:rPr>
              <a:t>ΠΕΙΡΑΜΑΤΟΖΩΑ</a:t>
            </a:r>
            <a:endParaRPr lang="el-GR" u="sng" dirty="0">
              <a:uFill>
                <a:solidFill>
                  <a:srgbClr val="FF0000"/>
                </a:solidFill>
              </a:uFill>
            </a:endParaRPr>
          </a:p>
        </p:txBody>
      </p:sp>
      <p:sp>
        <p:nvSpPr>
          <p:cNvPr id="8" name="TextBox 7"/>
          <p:cNvSpPr txBox="1"/>
          <p:nvPr/>
        </p:nvSpPr>
        <p:spPr>
          <a:xfrm>
            <a:off x="5762187" y="335371"/>
            <a:ext cx="4031808" cy="369332"/>
          </a:xfrm>
          <a:prstGeom prst="rect">
            <a:avLst/>
          </a:prstGeom>
          <a:noFill/>
        </p:spPr>
        <p:txBody>
          <a:bodyPr wrap="square" rtlCol="0">
            <a:spAutoFit/>
          </a:bodyPr>
          <a:lstStyle/>
          <a:p>
            <a:r>
              <a:rPr lang="el-GR" u="sng" dirty="0">
                <a:uFill>
                  <a:solidFill>
                    <a:srgbClr val="FF0000"/>
                  </a:solidFill>
                </a:uFill>
              </a:rPr>
              <a:t>ΜΕΤΑΛΛΑΓΜΕΝΑ ΤΡΟΦΙΜΑ</a:t>
            </a:r>
          </a:p>
        </p:txBody>
      </p:sp>
      <p:sp>
        <p:nvSpPr>
          <p:cNvPr id="9" name="TextBox 8"/>
          <p:cNvSpPr txBox="1"/>
          <p:nvPr/>
        </p:nvSpPr>
        <p:spPr>
          <a:xfrm>
            <a:off x="495759" y="3455186"/>
            <a:ext cx="4638101" cy="369332"/>
          </a:xfrm>
          <a:prstGeom prst="rect">
            <a:avLst/>
          </a:prstGeom>
          <a:noFill/>
        </p:spPr>
        <p:txBody>
          <a:bodyPr wrap="square" rtlCol="0">
            <a:spAutoFit/>
          </a:bodyPr>
          <a:lstStyle/>
          <a:p>
            <a:r>
              <a:rPr lang="el-GR" u="sng" dirty="0">
                <a:uFill>
                  <a:solidFill>
                    <a:srgbClr val="FF0000"/>
                  </a:solidFill>
                </a:uFill>
              </a:rPr>
              <a:t>ΕΥΘΑΝΑΣΙΑ</a:t>
            </a:r>
          </a:p>
        </p:txBody>
      </p:sp>
      <p:sp>
        <p:nvSpPr>
          <p:cNvPr id="10" name="TextBox 9"/>
          <p:cNvSpPr txBox="1"/>
          <p:nvPr/>
        </p:nvSpPr>
        <p:spPr>
          <a:xfrm>
            <a:off x="5654130" y="3437438"/>
            <a:ext cx="3668252" cy="369332"/>
          </a:xfrm>
          <a:prstGeom prst="rect">
            <a:avLst/>
          </a:prstGeom>
          <a:noFill/>
        </p:spPr>
        <p:txBody>
          <a:bodyPr wrap="square" rtlCol="0">
            <a:spAutoFit/>
          </a:bodyPr>
          <a:lstStyle/>
          <a:p>
            <a:r>
              <a:rPr lang="el-GR" u="sng" dirty="0">
                <a:uFill>
                  <a:solidFill>
                    <a:srgbClr val="FF0000"/>
                  </a:solidFill>
                </a:uFill>
              </a:rPr>
              <a:t>ΕΞΩΣΩΜΑΤΙΚΗ ΓΟΝΙΜΟΠΟΙΗΣΗ</a:t>
            </a:r>
          </a:p>
        </p:txBody>
      </p:sp>
    </p:spTree>
    <p:extLst>
      <p:ext uri="{BB962C8B-B14F-4D97-AF65-F5344CB8AC3E}">
        <p14:creationId xmlns:p14="http://schemas.microsoft.com/office/powerpoint/2010/main" val="36504523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0765" y="931985"/>
            <a:ext cx="10871200" cy="990600"/>
          </a:xfrm>
        </p:spPr>
        <p:txBody>
          <a:bodyPr/>
          <a:lstStyle/>
          <a:p>
            <a:pPr algn="ctr"/>
            <a:r>
              <a:rPr lang="el-GR" sz="4000" u="sng" dirty="0" smtClean="0">
                <a:solidFill>
                  <a:schemeClr val="tx1"/>
                </a:solidFill>
                <a:uFill>
                  <a:solidFill>
                    <a:srgbClr val="FF0000"/>
                  </a:solidFill>
                </a:uFill>
              </a:rPr>
              <a:t>ΙΣΤΟΡΙΑ ΤΗΣ ΚΛΩΝΟΠΟΙΗΣΗΣ</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492370" y="2236763"/>
            <a:ext cx="5880295" cy="3981157"/>
          </a:xfrm>
        </p:spPr>
        <p:txBody>
          <a:bodyPr>
            <a:normAutofit/>
          </a:bodyPr>
          <a:lstStyle/>
          <a:p>
            <a:pPr marL="0" indent="0">
              <a:buNone/>
            </a:pPr>
            <a:r>
              <a:rPr lang="el-GR" sz="2200" dirty="0" smtClean="0">
                <a:latin typeface="Arial" panose="020B0604020202020204" pitchFamily="34" charset="0"/>
                <a:cs typeface="Arial" panose="020B0604020202020204" pitchFamily="34" charset="0"/>
              </a:rPr>
              <a:t>Οι πρώτες </a:t>
            </a:r>
            <a:r>
              <a:rPr lang="el-GR" sz="2200" dirty="0">
                <a:latin typeface="Arial" panose="020B0604020202020204" pitchFamily="34" charset="0"/>
                <a:cs typeface="Arial" panose="020B0604020202020204" pitchFamily="34" charset="0"/>
              </a:rPr>
              <a:t>απόπειρες κλωνοποίησης έγιναν το </a:t>
            </a:r>
            <a:r>
              <a:rPr lang="el-GR" sz="2200" u="sng" dirty="0">
                <a:uFill>
                  <a:solidFill>
                    <a:srgbClr val="FF0000"/>
                  </a:solidFill>
                </a:uFill>
                <a:latin typeface="Arial" panose="020B0604020202020204" pitchFamily="34" charset="0"/>
                <a:cs typeface="Arial" panose="020B0604020202020204" pitchFamily="34" charset="0"/>
              </a:rPr>
              <a:t>1938</a:t>
            </a:r>
            <a:r>
              <a:rPr lang="el-GR" sz="2200" dirty="0">
                <a:latin typeface="Arial" panose="020B0604020202020204" pitchFamily="34" charset="0"/>
                <a:cs typeface="Arial" panose="020B0604020202020204" pitchFamily="34" charset="0"/>
              </a:rPr>
              <a:t> από τον Γερμανό εμβρυολόγο Χανς Σπίμαν χρησιμοποιώντας ως πειράματα βατράχους. Ακολούθησαν κλωνοποιήσεις βατράχων, κουνελιών. Έπειτα από </a:t>
            </a:r>
            <a:r>
              <a:rPr lang="el-GR" sz="2200" dirty="0">
                <a:uFill>
                  <a:solidFill>
                    <a:srgbClr val="FF0000"/>
                  </a:solidFill>
                </a:uFill>
                <a:latin typeface="Arial" panose="020B0604020202020204" pitchFamily="34" charset="0"/>
                <a:cs typeface="Arial" panose="020B0604020202020204" pitchFamily="34" charset="0"/>
              </a:rPr>
              <a:t>277 αποτυχημένες προσπάθειες </a:t>
            </a:r>
            <a:r>
              <a:rPr lang="el-GR" sz="2200" dirty="0">
                <a:latin typeface="Arial" panose="020B0604020202020204" pitchFamily="34" charset="0"/>
                <a:cs typeface="Arial" panose="020B0604020202020204" pitchFamily="34" charset="0"/>
              </a:rPr>
              <a:t>γεννήθηκε το πρώτο κλωνοποιημένο θηλαστικό, </a:t>
            </a:r>
            <a:r>
              <a:rPr lang="el-GR" sz="2200" u="sng" dirty="0">
                <a:uFill>
                  <a:solidFill>
                    <a:srgbClr val="FF0000"/>
                  </a:solidFill>
                </a:uFill>
                <a:latin typeface="Arial" panose="020B0604020202020204" pitchFamily="34" charset="0"/>
                <a:cs typeface="Arial" panose="020B0604020202020204" pitchFamily="34" charset="0"/>
              </a:rPr>
              <a:t>η </a:t>
            </a:r>
            <a:r>
              <a:rPr lang="el-GR" sz="2200" u="sng" dirty="0" smtClean="0">
                <a:uFill>
                  <a:solidFill>
                    <a:srgbClr val="FF0000"/>
                  </a:solidFill>
                </a:uFill>
                <a:latin typeface="Arial" panose="020B0604020202020204" pitchFamily="34" charset="0"/>
                <a:cs typeface="Arial" panose="020B0604020202020204" pitchFamily="34" charset="0"/>
              </a:rPr>
              <a:t>Ντόλι</a:t>
            </a:r>
            <a:r>
              <a:rPr lang="el-GR" sz="2200" dirty="0" smtClean="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τον Ιούλιο του 1996. Μετά από δύο χρόνια μια απόπειρα κλωνοποίησης ανθρώπου από νοτιοκορεάτικη ομάδα ερευνητών απέτυχε. </a:t>
            </a:r>
          </a:p>
        </p:txBody>
      </p:sp>
      <p:pic>
        <p:nvPicPr>
          <p:cNvPr id="5" name="Picture 4" descr="ντολι.png"/>
          <p:cNvPicPr>
            <a:picLocks noChangeAspect="1"/>
          </p:cNvPicPr>
          <p:nvPr/>
        </p:nvPicPr>
        <p:blipFill>
          <a:blip r:embed="rId2" cstate="print"/>
          <a:stretch>
            <a:fillRect/>
          </a:stretch>
        </p:blipFill>
        <p:spPr>
          <a:xfrm>
            <a:off x="6354221" y="2250831"/>
            <a:ext cx="5415749" cy="3910741"/>
          </a:xfrm>
          <a:prstGeom prst="rect">
            <a:avLst/>
          </a:prstGeom>
        </p:spPr>
      </p:pic>
    </p:spTree>
    <p:extLst>
      <p:ext uri="{BB962C8B-B14F-4D97-AF65-F5344CB8AC3E}">
        <p14:creationId xmlns:p14="http://schemas.microsoft.com/office/powerpoint/2010/main" val="4012667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3599" y="562483"/>
            <a:ext cx="10131425" cy="1456267"/>
          </a:xfrm>
        </p:spPr>
        <p:txBody>
          <a:bodyPr/>
          <a:lstStyle/>
          <a:p>
            <a:pPr algn="ctr"/>
            <a:r>
              <a:rPr lang="el-GR" sz="4000" u="sng" dirty="0" smtClean="0">
                <a:solidFill>
                  <a:schemeClr val="tx1"/>
                </a:solidFill>
                <a:uFill>
                  <a:solidFill>
                    <a:srgbClr val="FF0000"/>
                  </a:solidFill>
                </a:uFill>
              </a:rPr>
              <a:t>ΝΟΜΟΘΕΣΙΑ</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699868" y="1438925"/>
            <a:ext cx="10131425" cy="2509811"/>
          </a:xfrm>
        </p:spPr>
        <p:txBody>
          <a:bodyPr>
            <a:normAutofit fontScale="40000" lnSpcReduction="20000"/>
          </a:bodyPr>
          <a:lstStyle/>
          <a:p>
            <a:pPr marL="0" indent="0">
              <a:buNone/>
            </a:pPr>
            <a:r>
              <a:rPr lang="el-GR" sz="6200" dirty="0">
                <a:latin typeface="Arial" panose="020B0604020202020204" pitchFamily="34" charset="0"/>
                <a:cs typeface="Arial" panose="020B0604020202020204" pitchFamily="34" charset="0"/>
              </a:rPr>
              <a:t>Δεκαπέντε κράτη έχουν νόμους που σχετίζονται με την ανθρώπινη κλωνοποίηση. Το ζήτημα αντιμετωπίστηκε για πρώτη φορά από το δίκαιο της  Καλιφόρνια το 1997. Από τότε το Αρκάνσας, το </a:t>
            </a:r>
            <a:r>
              <a:rPr lang="el-GR" sz="6200" dirty="0" smtClean="0">
                <a:latin typeface="Arial" panose="020B0604020202020204" pitchFamily="34" charset="0"/>
                <a:cs typeface="Arial" panose="020B0604020202020204" pitchFamily="34" charset="0"/>
              </a:rPr>
              <a:t>Κονέκτικατ</a:t>
            </a:r>
            <a:r>
              <a:rPr lang="el-GR" sz="6200" dirty="0">
                <a:latin typeface="Arial" panose="020B0604020202020204" pitchFamily="34" charset="0"/>
                <a:cs typeface="Arial" panose="020B0604020202020204" pitchFamily="34" charset="0"/>
              </a:rPr>
              <a:t>, η Ιντιάνα, η Αϊόβα κ.α. έχουν θεσπίσει μέτρα για την απαγόρευση της αναπαραγωγικής κλωνοποίησης.</a:t>
            </a:r>
          </a:p>
          <a:p>
            <a:pPr marL="0" indent="0">
              <a:buNone/>
            </a:pPr>
            <a:r>
              <a:rPr lang="el-GR" sz="6200" dirty="0">
                <a:latin typeface="Arial" panose="020B0604020202020204" pitchFamily="34" charset="0"/>
                <a:cs typeface="Arial" panose="020B0604020202020204" pitchFamily="34" charset="0"/>
              </a:rPr>
              <a:t>Η Ελλάδα απαγορεύει την κλωνοποίηση ανθρωπίνων </a:t>
            </a:r>
            <a:r>
              <a:rPr lang="el-GR" sz="6200" dirty="0" smtClean="0">
                <a:latin typeface="Arial" panose="020B0604020202020204" pitchFamily="34" charset="0"/>
                <a:cs typeface="Arial" panose="020B0604020202020204" pitchFamily="34" charset="0"/>
              </a:rPr>
              <a:t>όντων και προβλέπει </a:t>
            </a:r>
            <a:r>
              <a:rPr lang="el-GR" sz="6200" dirty="0">
                <a:latin typeface="Arial" panose="020B0604020202020204" pitchFamily="34" charset="0"/>
                <a:cs typeface="Arial" panose="020B0604020202020204" pitchFamily="34" charset="0"/>
              </a:rPr>
              <a:t>ποινή κάθειρξης μέχρι 15 ετών για τους παραβάτες</a:t>
            </a:r>
            <a:r>
              <a:rPr lang="el-GR" sz="5500" dirty="0">
                <a:latin typeface="Arial" panose="020B0604020202020204" pitchFamily="34" charset="0"/>
                <a:cs typeface="Arial" panose="020B0604020202020204" pitchFamily="34" charset="0"/>
              </a:rPr>
              <a:t>.</a:t>
            </a:r>
          </a:p>
          <a:p>
            <a:pPr marL="0" indent="0">
              <a:buNone/>
            </a:pPr>
            <a:endParaRPr lang="el-GR" dirty="0">
              <a:solidFill>
                <a:srgbClr val="FF0000"/>
              </a:solidFill>
            </a:endParaRPr>
          </a:p>
          <a:p>
            <a:endParaRPr lang="el-GR" dirty="0"/>
          </a:p>
        </p:txBody>
      </p:sp>
      <p:sp>
        <p:nvSpPr>
          <p:cNvPr id="5" name="TextBox 4"/>
          <p:cNvSpPr txBox="1"/>
          <p:nvPr/>
        </p:nvSpPr>
        <p:spPr>
          <a:xfrm>
            <a:off x="717452" y="4895557"/>
            <a:ext cx="9805182" cy="1631216"/>
          </a:xfrm>
          <a:prstGeom prst="rect">
            <a:avLst/>
          </a:prstGeom>
          <a:noFill/>
        </p:spPr>
        <p:txBody>
          <a:bodyPr wrap="square" rtlCol="0">
            <a:spAutoFit/>
          </a:bodyPr>
          <a:lstStyle/>
          <a:p>
            <a:pPr defTabSz="457200">
              <a:lnSpc>
                <a:spcPct val="80000"/>
              </a:lnSpc>
              <a:spcAft>
                <a:spcPts val="1000"/>
              </a:spcAft>
              <a:buClr>
                <a:schemeClr val="tx1"/>
              </a:buClr>
              <a:buSzPct val="100000"/>
            </a:pPr>
            <a:r>
              <a:rPr lang="el-GR" sz="2500" dirty="0" smtClean="0">
                <a:latin typeface="Arial" panose="020B0604020202020204" pitchFamily="34" charset="0"/>
                <a:cs typeface="Arial" panose="020B0604020202020204" pitchFamily="34" charset="0"/>
              </a:rPr>
              <a:t>Η εκκλησία διάκειται αρνητικά τόσο στην αναπαραγωγική όσο και στην θεραπευτική κλωνοποίηση. Η αιτία που τηρεί μια τέτοια στάση, είναι διότι με τους πειραματισμούς στα έμβρυα παραμερίζεται η αρχή του ανθρώπινου προσώπου και παραβιάζεται η ιερότητα της ανθρώπινης ζωής στο ξεκίνημά της. </a:t>
            </a:r>
            <a:endParaRPr lang="el-GR" sz="2500" dirty="0">
              <a:latin typeface="Arial" panose="020B0604020202020204" pitchFamily="34" charset="0"/>
              <a:cs typeface="Arial" panose="020B0604020202020204" pitchFamily="34" charset="0"/>
            </a:endParaRPr>
          </a:p>
        </p:txBody>
      </p:sp>
      <p:sp>
        <p:nvSpPr>
          <p:cNvPr id="4" name="TextBox 3"/>
          <p:cNvSpPr txBox="1"/>
          <p:nvPr/>
        </p:nvSpPr>
        <p:spPr>
          <a:xfrm>
            <a:off x="2831843" y="3980702"/>
            <a:ext cx="6037243" cy="707886"/>
          </a:xfrm>
          <a:prstGeom prst="rect">
            <a:avLst/>
          </a:prstGeom>
          <a:noFill/>
        </p:spPr>
        <p:txBody>
          <a:bodyPr wrap="square" rtlCol="0">
            <a:spAutoFit/>
          </a:bodyPr>
          <a:lstStyle/>
          <a:p>
            <a:pPr algn="ctr" defTabSz="457200">
              <a:spcBef>
                <a:spcPct val="0"/>
              </a:spcBef>
            </a:pPr>
            <a:r>
              <a:rPr lang="el-GR" sz="4000" u="sng" dirty="0">
                <a:uFill>
                  <a:solidFill>
                    <a:srgbClr val="FF0000"/>
                  </a:solidFill>
                </a:uFill>
                <a:latin typeface="+mj-lt"/>
                <a:ea typeface="+mj-ea"/>
                <a:cs typeface="+mj-cs"/>
              </a:rPr>
              <a:t>Η ΘΕΣΗ ΤΗΣ ΘΡΗΣΚΕΙΑΣ</a:t>
            </a:r>
          </a:p>
        </p:txBody>
      </p:sp>
    </p:spTree>
    <p:extLst>
      <p:ext uri="{BB962C8B-B14F-4D97-AF65-F5344CB8AC3E}">
        <p14:creationId xmlns:p14="http://schemas.microsoft.com/office/powerpoint/2010/main" val="9518044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27" y="225084"/>
            <a:ext cx="10131425" cy="1055076"/>
          </a:xfrm>
        </p:spPr>
        <p:txBody>
          <a:bodyPr>
            <a:normAutofit/>
          </a:bodyPr>
          <a:lstStyle/>
          <a:p>
            <a:pPr algn="ctr"/>
            <a:r>
              <a:rPr lang="el-GR" sz="4400" u="sng" dirty="0" smtClean="0">
                <a:solidFill>
                  <a:schemeClr val="tx1"/>
                </a:solidFill>
                <a:uFill>
                  <a:solidFill>
                    <a:srgbClr val="FF0000"/>
                  </a:solidFill>
                </a:uFill>
              </a:rPr>
              <a:t>ΠΕΙΡΑΜΑΤΟΖΩΑ</a:t>
            </a:r>
          </a:p>
        </p:txBody>
      </p:sp>
      <p:sp>
        <p:nvSpPr>
          <p:cNvPr id="3" name="Content Placeholder 2"/>
          <p:cNvSpPr>
            <a:spLocks noGrp="1"/>
          </p:cNvSpPr>
          <p:nvPr>
            <p:ph idx="1"/>
          </p:nvPr>
        </p:nvSpPr>
        <p:spPr>
          <a:xfrm>
            <a:off x="450845" y="1097279"/>
            <a:ext cx="11013886" cy="5535637"/>
          </a:xfrm>
        </p:spPr>
        <p:txBody>
          <a:bodyPr>
            <a:normAutofit fontScale="85000" lnSpcReduction="20000"/>
          </a:bodyPr>
          <a:lstStyle/>
          <a:p>
            <a:pPr>
              <a:buNone/>
            </a:pPr>
            <a:r>
              <a:rPr lang="el-GR" sz="2300" dirty="0" smtClean="0">
                <a:latin typeface="Arial" panose="020B0604020202020204" pitchFamily="34" charset="0"/>
                <a:cs typeface="Arial" panose="020B0604020202020204" pitchFamily="34" charset="0"/>
              </a:rPr>
              <a:t>Πειραματόζωα είναι τα ζώα που χρησιμοποιούνται  για τη διεξαγωγή επιστημονικών πειραμάτων. </a:t>
            </a:r>
          </a:p>
          <a:p>
            <a:pPr>
              <a:buNone/>
            </a:pPr>
            <a:r>
              <a:rPr lang="el-GR" sz="2300" dirty="0" smtClean="0">
                <a:latin typeface="Arial" panose="020B0604020202020204" pitchFamily="34" charset="0"/>
                <a:cs typeface="Arial" panose="020B0604020202020204" pitchFamily="34" charset="0"/>
              </a:rPr>
              <a:t>Πιο συγκεκριμένα:</a:t>
            </a:r>
          </a:p>
          <a:p>
            <a:pPr>
              <a:buClr>
                <a:srgbClr val="FF0000"/>
              </a:buClr>
              <a:buFont typeface="Wingdings" pitchFamily="2" charset="2"/>
              <a:buChar char="¤"/>
            </a:pPr>
            <a:r>
              <a:rPr lang="el-GR" sz="2300" dirty="0" smtClean="0">
                <a:latin typeface="Arial" panose="020B0604020202020204" pitchFamily="34" charset="0"/>
                <a:cs typeface="Arial" panose="020B0604020202020204" pitchFamily="34" charset="0"/>
              </a:rPr>
              <a:t>Χρησιμοποιούνται από εταιρείες καλλυντικών, προϊόντων οικιακής                                                                                              χρήσης, φαρμακοβιομηχανίες, βιομηχανίες όπλων, ιατρική έρευνα κ.α.</a:t>
            </a:r>
          </a:p>
          <a:p>
            <a:pPr>
              <a:buClr>
                <a:srgbClr val="FF0000"/>
              </a:buClr>
              <a:buFont typeface="Wingdings" pitchFamily="2" charset="2"/>
              <a:buChar char="¤"/>
            </a:pPr>
            <a:r>
              <a:rPr lang="el-GR" sz="2300" dirty="0" smtClean="0">
                <a:latin typeface="Arial" panose="020B0604020202020204" pitchFamily="34" charset="0"/>
                <a:cs typeface="Arial" panose="020B0604020202020204" pitchFamily="34" charset="0"/>
              </a:rPr>
              <a:t>Είναι συνήθως ποντίκια, πουλιά, κουνέλια, ινδικά χοιρίδια, πρόβατα κ.α.</a:t>
            </a:r>
          </a:p>
          <a:p>
            <a:pPr>
              <a:buClr>
                <a:srgbClr val="FF0000"/>
              </a:buClr>
              <a:buFont typeface="Wingdings" pitchFamily="2" charset="2"/>
              <a:buChar char="¤"/>
            </a:pPr>
            <a:r>
              <a:rPr lang="el-GR" sz="2300" dirty="0" smtClean="0">
                <a:latin typeface="Arial" panose="020B0604020202020204" pitchFamily="34" charset="0"/>
                <a:cs typeface="Arial" panose="020B0604020202020204" pitchFamily="34" charset="0"/>
              </a:rPr>
              <a:t>Στην Ελλάδα χρησιμοποιούνται πειραματόζωα σχεδόν αποκλειστικά για ερευνητικούς σκοπούς.</a:t>
            </a:r>
          </a:p>
          <a:p>
            <a:pPr algn="ctr">
              <a:spcBef>
                <a:spcPct val="0"/>
              </a:spcBef>
              <a:buNone/>
            </a:pPr>
            <a:r>
              <a:rPr lang="el-GR" sz="4300" u="sng" dirty="0" smtClean="0">
                <a:uFill>
                  <a:solidFill>
                    <a:srgbClr val="FF0000"/>
                  </a:solidFill>
                </a:uFill>
              </a:rPr>
              <a:t>ΣΥΝΤΟΜΗ ΙΣΤΟΡΙΚΗ ΑΝΑΔΡΟΜΗ</a:t>
            </a:r>
          </a:p>
          <a:p>
            <a:pPr>
              <a:buNone/>
            </a:pPr>
            <a:r>
              <a:rPr lang="el-GR" sz="2300" dirty="0" smtClean="0">
                <a:latin typeface="Arial" panose="020B0604020202020204" pitchFamily="34" charset="0"/>
                <a:cs typeface="Arial" panose="020B0604020202020204" pitchFamily="34" charset="0"/>
              </a:rPr>
              <a:t>Οι αρχαίοι Έλληνες σκότωναν και τεμάχιζαν ζώα και για επιστημονικούς λόγους, εκτός των θρησκευτικών. Τα ζώα θεωρήθηκαν αντικείμενα χωρίς αισθήσεις, συναισθήματα και λογική. Εκατομμύρια ζώα σφαγιάζονται στο βωμό της επιστήμης! Επιπλέον, ψυχολογικές μελέτες γίνονται σε πιθήκους και γάτες, ενώ χιμπατζήδες και σκύλοι στέλνονται στο διάστημα.</a:t>
            </a:r>
          </a:p>
          <a:p>
            <a:pPr algn="ctr">
              <a:buNone/>
            </a:pPr>
            <a:r>
              <a:rPr lang="el-GR" sz="4400" u="sng" dirty="0" smtClean="0">
                <a:uFill>
                  <a:solidFill>
                    <a:srgbClr val="FF0000"/>
                  </a:solidFill>
                </a:uFill>
              </a:rPr>
              <a:t>ΝΟΜΟΘΕΣΙΑ</a:t>
            </a:r>
            <a:r>
              <a:rPr lang="el-GR" sz="2300" dirty="0" smtClean="0"/>
              <a:t> </a:t>
            </a:r>
          </a:p>
          <a:p>
            <a:pPr>
              <a:buNone/>
            </a:pPr>
            <a:r>
              <a:rPr lang="el-GR" sz="2300" dirty="0" smtClean="0">
                <a:latin typeface="Arial" panose="020B0604020202020204" pitchFamily="34" charset="0"/>
                <a:cs typeface="Arial" panose="020B0604020202020204" pitchFamily="34" charset="0"/>
              </a:rPr>
              <a:t>Πολλοί είναι οι σχετικοί νόμοι που προστατεύουν τα ζώα και απαγορεύουν την χρήση τους ως πειραματόζωα.</a:t>
            </a:r>
          </a:p>
          <a:p>
            <a:pPr>
              <a:buClr>
                <a:srgbClr val="FF0000"/>
              </a:buClr>
              <a:buNone/>
            </a:pPr>
            <a:endParaRPr lang="el-GR" dirty="0" smtClean="0"/>
          </a:p>
          <a:p>
            <a:pPr>
              <a:buNone/>
            </a:pPr>
            <a:endParaRPr lang="el-GR"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000" u="sng" dirty="0">
                <a:solidFill>
                  <a:schemeClr val="tx1"/>
                </a:solidFill>
                <a:uFill>
                  <a:solidFill>
                    <a:srgbClr val="FF0000"/>
                  </a:solidFill>
                </a:uFill>
              </a:rPr>
              <a:t>ΣΥΜΠΕΡΑΣΜΑ</a:t>
            </a:r>
          </a:p>
        </p:txBody>
      </p:sp>
      <p:sp>
        <p:nvSpPr>
          <p:cNvPr id="3" name="Θέση περιεχομένου 2"/>
          <p:cNvSpPr>
            <a:spLocks noGrp="1"/>
          </p:cNvSpPr>
          <p:nvPr>
            <p:ph idx="1"/>
          </p:nvPr>
        </p:nvSpPr>
        <p:spPr/>
        <p:txBody>
          <a:bodyPr/>
          <a:lstStyle/>
          <a:p>
            <a:pPr>
              <a:buNone/>
            </a:pPr>
            <a:r>
              <a:rPr lang="el-GR" sz="2400" dirty="0" smtClean="0"/>
              <a:t>    Το </a:t>
            </a:r>
            <a:r>
              <a:rPr lang="el-GR" sz="2400" dirty="0"/>
              <a:t>συμπέρασμα της εργασίας μας είναι ότι η Βιοηθική «παρεμβαίνει» σε θέματα Βιοτεχνολογίας και καλείται να προσδιορίσει τις ενέργειες και τις παρενέργειες της βιοϊατρικής, δηλαδή να θέσει τα όρια ανάμεσα στις θετικές και τις αρνητικές συνέπειες της επιστήμης στη ζωή μας. Ας μην ξεχνάμε, πως σε κάθε τι χρειάζεται μέτρο και διάκριση, κρίση και κριτήρια για το τι είναι καλό και τι είναι κακό, πού τελειώνει το ένα και πού αρχίζει το άλλο.</a:t>
            </a:r>
          </a:p>
          <a:p>
            <a:endParaRPr lang="el-GR" dirty="0"/>
          </a:p>
        </p:txBody>
      </p:sp>
    </p:spTree>
    <p:extLst>
      <p:ext uri="{BB962C8B-B14F-4D97-AF65-F5344CB8AC3E}">
        <p14:creationId xmlns:p14="http://schemas.microsoft.com/office/powerpoint/2010/main" val="185184664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400" u="sng" dirty="0" smtClean="0">
                <a:solidFill>
                  <a:schemeClr val="tx1"/>
                </a:solidFill>
                <a:uFill>
                  <a:solidFill>
                    <a:srgbClr val="FF0000"/>
                  </a:solidFill>
                </a:uFill>
              </a:rPr>
              <a:t>ΠΗΓΕΣ</a:t>
            </a:r>
          </a:p>
        </p:txBody>
      </p:sp>
      <p:sp>
        <p:nvSpPr>
          <p:cNvPr id="3" name="Content Placeholder 2"/>
          <p:cNvSpPr>
            <a:spLocks noGrp="1"/>
          </p:cNvSpPr>
          <p:nvPr>
            <p:ph idx="1"/>
          </p:nvPr>
        </p:nvSpPr>
        <p:spPr>
          <a:xfrm>
            <a:off x="1103312" y="2052918"/>
            <a:ext cx="9076274" cy="4347882"/>
          </a:xfrm>
        </p:spPr>
        <p:txBody>
          <a:bodyPr>
            <a:normAutofit fontScale="85000" lnSpcReduction="20000"/>
          </a:bodyPr>
          <a:lstStyle/>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2"/>
              </a:rPr>
              <a:t>www.ecclesia.gr</a:t>
            </a:r>
            <a:endParaRPr lang="en-US"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rPr>
              <a:t>Wikipedia</a:t>
            </a: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3"/>
              </a:rPr>
              <a:t>www.1lyk-acharn.att.sch.gr</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hlinkClick r:id="rId4"/>
              </a:rPr>
              <a:t>http://</a:t>
            </a:r>
            <a:r>
              <a:rPr lang="en-US" sz="2400" dirty="0" smtClean="0">
                <a:latin typeface="Arial" panose="020B0604020202020204" pitchFamily="34" charset="0"/>
                <a:cs typeface="Arial" panose="020B0604020202020204" pitchFamily="34" charset="0"/>
                <a:hlinkClick r:id="rId4"/>
              </a:rPr>
              <a:t>www.acbio.org.za/</a:t>
            </a:r>
            <a:endParaRPr lang="el-GR" sz="2400" dirty="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5"/>
              </a:rPr>
              <a:t>http</a:t>
            </a:r>
            <a:r>
              <a:rPr lang="en-US" sz="2400" dirty="0">
                <a:latin typeface="Arial" panose="020B0604020202020204" pitchFamily="34" charset="0"/>
                <a:cs typeface="Arial" panose="020B0604020202020204" pitchFamily="34" charset="0"/>
                <a:hlinkClick r:id="rId5"/>
              </a:rPr>
              <a:t>://</a:t>
            </a:r>
            <a:r>
              <a:rPr lang="en-US" sz="2400" dirty="0" smtClean="0">
                <a:latin typeface="Arial" panose="020B0604020202020204" pitchFamily="34" charset="0"/>
                <a:cs typeface="Arial" panose="020B0604020202020204" pitchFamily="34" charset="0"/>
                <a:hlinkClick r:id="rId5"/>
              </a:rPr>
              <a:t>www.naturalnews.com/025992_Monsanto_food_GMO.html</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hlinkClick r:id="rId6"/>
              </a:rPr>
              <a:t>http://</a:t>
            </a:r>
            <a:r>
              <a:rPr lang="en-US" sz="2400" dirty="0" smtClean="0">
                <a:latin typeface="Arial" panose="020B0604020202020204" pitchFamily="34" charset="0"/>
                <a:cs typeface="Arial" panose="020B0604020202020204" pitchFamily="34" charset="0"/>
                <a:hlinkClick r:id="rId6"/>
              </a:rPr>
              <a:t>www.dinfo.gr</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7"/>
              </a:rPr>
              <a:t>http</a:t>
            </a:r>
            <a:r>
              <a:rPr lang="en-US" sz="2400" dirty="0">
                <a:latin typeface="Arial" panose="020B0604020202020204" pitchFamily="34" charset="0"/>
                <a:cs typeface="Arial" panose="020B0604020202020204" pitchFamily="34" charset="0"/>
                <a:hlinkClick r:id="rId7"/>
              </a:rPr>
              <a:t>://</a:t>
            </a:r>
            <a:r>
              <a:rPr lang="en-US" sz="2400" dirty="0" smtClean="0">
                <a:latin typeface="Arial" panose="020B0604020202020204" pitchFamily="34" charset="0"/>
                <a:cs typeface="Arial" panose="020B0604020202020204" pitchFamily="34" charset="0"/>
                <a:hlinkClick r:id="rId7"/>
              </a:rPr>
              <a:t>www.jetpress.org</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hlinkClick r:id="rId8"/>
              </a:rPr>
              <a:t>http://</a:t>
            </a:r>
            <a:r>
              <a:rPr lang="en-US" sz="2400" dirty="0" smtClean="0">
                <a:latin typeface="Arial" panose="020B0604020202020204" pitchFamily="34" charset="0"/>
                <a:cs typeface="Arial" panose="020B0604020202020204" pitchFamily="34" charset="0"/>
                <a:hlinkClick r:id="rId8"/>
              </a:rPr>
              <a:t>www.bioethics.gr</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9"/>
              </a:rPr>
              <a:t>http://www.hsus.org/animals_in_research/animal_testing</a:t>
            </a:r>
            <a:r>
              <a:rPr lang="en-US" sz="2400" dirty="0" smtClean="0">
                <a:latin typeface="Arial" panose="020B0604020202020204" pitchFamily="34" charset="0"/>
                <a:cs typeface="Arial" panose="020B0604020202020204" pitchFamily="34" charset="0"/>
                <a:hlinkClick r:id="rId9"/>
              </a:rPr>
              <a:t>/</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hlinkClick r:id="rId10"/>
              </a:rPr>
              <a:t>http://www.peta2.com/feat/testing123</a:t>
            </a:r>
            <a:r>
              <a:rPr lang="en-US" sz="2400" dirty="0" smtClean="0">
                <a:latin typeface="Arial" panose="020B0604020202020204" pitchFamily="34" charset="0"/>
                <a:cs typeface="Arial" panose="020B0604020202020204" pitchFamily="34" charset="0"/>
                <a:hlinkClick r:id="rId10"/>
              </a:rPr>
              <a:t>/</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11"/>
              </a:rPr>
              <a:t>www.Blogspot.com</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12"/>
              </a:rPr>
              <a:t>www.vita.gr</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n-US" sz="2400" dirty="0" smtClean="0">
                <a:latin typeface="Arial" panose="020B0604020202020204" pitchFamily="34" charset="0"/>
                <a:cs typeface="Arial" panose="020B0604020202020204" pitchFamily="34" charset="0"/>
                <a:hlinkClick r:id="rId13"/>
              </a:rPr>
              <a:t>www.clearblue.com</a:t>
            </a:r>
            <a:endParaRPr lang="el-GR" sz="2400" dirty="0" smtClean="0">
              <a:latin typeface="Arial" panose="020B0604020202020204" pitchFamily="34" charset="0"/>
              <a:cs typeface="Arial" panose="020B0604020202020204" pitchFamily="34" charset="0"/>
            </a:endParaRPr>
          </a:p>
          <a:p>
            <a:pPr>
              <a:lnSpc>
                <a:spcPct val="80000"/>
              </a:lnSpc>
              <a:buClr>
                <a:srgbClr val="FF0000"/>
              </a:buClr>
              <a:buFont typeface="Wingdings" pitchFamily="2" charset="2"/>
              <a:buChar char="¤"/>
            </a:pPr>
            <a:r>
              <a:rPr lang="el-GR" sz="2400" dirty="0" smtClean="0">
                <a:latin typeface="Arial" panose="020B0604020202020204" pitchFamily="34" charset="0"/>
                <a:cs typeface="Arial" panose="020B0604020202020204" pitchFamily="34" charset="0"/>
              </a:rPr>
              <a:t>Σχολικό εγχειρίδιο Θρησκευτικών Γ’ Λυκείου</a:t>
            </a:r>
          </a:p>
          <a:p>
            <a:pPr>
              <a:lnSpc>
                <a:spcPct val="80000"/>
              </a:lnSpc>
              <a:buClr>
                <a:srgbClr val="FF0000"/>
              </a:buClr>
              <a:buFont typeface="Wingdings" pitchFamily="2" charset="2"/>
              <a:buChar char="¤"/>
            </a:pPr>
            <a:endParaRPr lang="en-US" sz="2400" dirty="0" smtClean="0">
              <a:latin typeface="Arial" panose="020B0604020202020204" pitchFamily="34" charset="0"/>
              <a:cs typeface="Arial" panose="020B0604020202020204" pitchFamily="34" charset="0"/>
            </a:endParaRPr>
          </a:p>
          <a:p>
            <a:pPr>
              <a:buNone/>
            </a:pPr>
            <a:endParaRPr lang="el-GR" dirty="0" smtClean="0"/>
          </a:p>
          <a:p>
            <a:pPr>
              <a:buNone/>
            </a:pPr>
            <a:endParaRPr lang="el-GR" dirty="0" smtClean="0"/>
          </a:p>
          <a:p>
            <a:endParaRPr lang="el-GR"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u="sng" dirty="0" smtClean="0">
                <a:solidFill>
                  <a:schemeClr val="tx1"/>
                </a:solidFill>
                <a:uFill>
                  <a:solidFill>
                    <a:srgbClr val="FF0000"/>
                  </a:solidFill>
                </a:uFill>
              </a:rPr>
              <a:t>ΣΥΝΤΕΛΕΣΤΕΣ</a:t>
            </a:r>
          </a:p>
        </p:txBody>
      </p:sp>
      <p:sp>
        <p:nvSpPr>
          <p:cNvPr id="3" name="Content Placeholder 2"/>
          <p:cNvSpPr>
            <a:spLocks noGrp="1"/>
          </p:cNvSpPr>
          <p:nvPr>
            <p:ph idx="1"/>
          </p:nvPr>
        </p:nvSpPr>
        <p:spPr>
          <a:xfrm>
            <a:off x="1004838" y="1363601"/>
            <a:ext cx="9295933" cy="4195481"/>
          </a:xfrm>
        </p:spPr>
        <p:txBody>
          <a:bodyPr>
            <a:noAutofit/>
          </a:bodyPr>
          <a:lstStyle/>
          <a:p>
            <a:pPr>
              <a:buNone/>
            </a:pPr>
            <a:r>
              <a:rPr lang="el-GR" sz="2400" dirty="0" smtClean="0"/>
              <a:t>Συντονιστής: κ. Κουνάβης Ανδρέας</a:t>
            </a:r>
            <a:r>
              <a:rPr lang="el-GR" sz="2400" dirty="0"/>
              <a:t> </a:t>
            </a:r>
            <a:r>
              <a:rPr lang="el-GR" sz="2400" dirty="0" smtClean="0"/>
              <a:t>ΠΕ01</a:t>
            </a:r>
          </a:p>
          <a:p>
            <a:pPr>
              <a:buNone/>
            </a:pPr>
            <a:r>
              <a:rPr lang="el-GR" sz="2400" dirty="0" smtClean="0"/>
              <a:t>Οι μαθητές που πραγματοποίησαν την έρευνα και υλοποίησαν την εργασία:</a:t>
            </a:r>
          </a:p>
          <a:p>
            <a:pPr>
              <a:buNone/>
            </a:pPr>
            <a:r>
              <a:rPr lang="el-GR" sz="2400" dirty="0" smtClean="0"/>
              <a:t>     Αγγελοπούλου Ευγενία, Βαμβακά Νάντια, Διαμαντοπούλου Ελένη, Δραγώνα Μαριέλλα, Θεοχαροπούλου Δροσούλα, Κάβουρα Βασιλική, Καλάτσι Πολυξένη, Λαζάι Φάνης, Μυλωνά Μαρία, Ορτέντζιος Σωτήρης, Παλληκαρίδη Χαρά, Παλληκαρίδης Αλέξανδρος, Παπαγιαννοπούλου Μαρίνα, Πιερράτος Μιχαηλάγγελος, Σπανός Δημήτρης, Τσιομπάνου Βλαντ, Τσόκου Ντενάντα, Τσολάκη Ιοκάστη</a:t>
            </a:r>
          </a:p>
          <a:p>
            <a:pPr>
              <a:buNone/>
            </a:pPr>
            <a:r>
              <a:rPr lang="el-GR" sz="2400" dirty="0" smtClean="0"/>
              <a:t>Σχ. Έτος: 2016-2017</a:t>
            </a:r>
          </a:p>
          <a:p>
            <a:pPr>
              <a:buNone/>
            </a:pPr>
            <a:r>
              <a:rPr lang="el-GR" sz="2400" dirty="0" smtClean="0"/>
              <a:t>Τάξη: Β’ (Α’ Τετράμηνο)</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397" y="832547"/>
            <a:ext cx="9404723" cy="1108795"/>
          </a:xfrm>
        </p:spPr>
        <p:txBody>
          <a:bodyPr/>
          <a:lstStyle/>
          <a:p>
            <a:pPr algn="ctr"/>
            <a:r>
              <a:rPr lang="el-GR" sz="4400" u="sng" dirty="0" smtClean="0">
                <a:solidFill>
                  <a:schemeClr val="tx1"/>
                </a:solidFill>
                <a:uFill>
                  <a:solidFill>
                    <a:srgbClr val="FF0000"/>
                  </a:solidFill>
                </a:uFill>
              </a:rPr>
              <a:t>ΠΕΡΙΕΧΟΜΕΝΑ</a:t>
            </a:r>
          </a:p>
        </p:txBody>
      </p:sp>
      <p:sp>
        <p:nvSpPr>
          <p:cNvPr id="3" name="Content Placeholder 2"/>
          <p:cNvSpPr>
            <a:spLocks noGrp="1"/>
          </p:cNvSpPr>
          <p:nvPr>
            <p:ph idx="1"/>
          </p:nvPr>
        </p:nvSpPr>
        <p:spPr/>
        <p:txBody>
          <a:bodyPr>
            <a:normAutofit/>
          </a:bodyPr>
          <a:lstStyle/>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Ορισμός βιοηθικής</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Τεχνητή-Εξωσωματική γονιμοποίηση</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Άμβλωση</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Γενετικά τροποποιημένα τρόφιμα</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Ευθανασία</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Κλωνοποίηση</a:t>
            </a:r>
          </a:p>
          <a:p>
            <a:pPr>
              <a:lnSpc>
                <a:spcPct val="80000"/>
              </a:lnSpc>
              <a:buClr>
                <a:srgbClr val="FF0000"/>
              </a:buClr>
              <a:buSzPct val="90000"/>
              <a:buFont typeface="Wingdings" pitchFamily="2" charset="2"/>
              <a:buChar char=""/>
            </a:pPr>
            <a:r>
              <a:rPr lang="el-GR" sz="2600" dirty="0" smtClean="0">
                <a:latin typeface="Arial" panose="020B0604020202020204" pitchFamily="34" charset="0"/>
                <a:cs typeface="Arial" panose="020B0604020202020204" pitchFamily="34" charset="0"/>
              </a:rPr>
              <a:t>Πειραματόζωα</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7375" y="903849"/>
            <a:ext cx="10871200" cy="990600"/>
          </a:xfrm>
        </p:spPr>
        <p:txBody>
          <a:bodyPr/>
          <a:lstStyle/>
          <a:p>
            <a:pPr algn="ctr"/>
            <a:r>
              <a:rPr lang="el-GR" u="sng" dirty="0" smtClean="0">
                <a:solidFill>
                  <a:schemeClr val="tx1"/>
                </a:solidFill>
                <a:uFill>
                  <a:solidFill>
                    <a:srgbClr val="FF0000"/>
                  </a:solidFill>
                </a:uFill>
                <a:latin typeface="Arial" panose="020B0604020202020204" pitchFamily="34" charset="0"/>
                <a:cs typeface="Arial" panose="020B0604020202020204" pitchFamily="34" charset="0"/>
              </a:rPr>
              <a:t>ΤΙ ΕΙΝΑΙ Η ΒΙΟΗΘΙΚΗ;</a:t>
            </a:r>
            <a:endParaRPr lang="el-GR" u="sng" dirty="0">
              <a:solidFill>
                <a:schemeClr val="tx1"/>
              </a:solidFill>
              <a:uFill>
                <a:solidFill>
                  <a:srgbClr val="FF0000"/>
                </a:solidFill>
              </a:u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05848" y="2078501"/>
            <a:ext cx="10871200" cy="4495800"/>
          </a:xfrm>
        </p:spPr>
        <p:txBody>
          <a:bodyPr/>
          <a:lstStyle/>
          <a:p>
            <a:pPr marL="0" indent="0">
              <a:buNone/>
            </a:pPr>
            <a:r>
              <a:rPr lang="el-GR" sz="3000" b="1" u="sng" dirty="0" smtClean="0">
                <a:solidFill>
                  <a:srgbClr val="FF0000"/>
                </a:solidFill>
                <a:latin typeface="Arial" panose="020B0604020202020204" pitchFamily="34" charset="0"/>
                <a:cs typeface="Arial" panose="020B0604020202020204" pitchFamily="34" charset="0"/>
              </a:rPr>
              <a:t>Βιοηθική</a:t>
            </a:r>
            <a:r>
              <a:rPr lang="el-GR" sz="3000" dirty="0" smtClean="0">
                <a:solidFill>
                  <a:srgbClr val="FF0000"/>
                </a:solidFill>
                <a:latin typeface="Arial" panose="020B0604020202020204" pitchFamily="34" charset="0"/>
                <a:cs typeface="Arial" panose="020B0604020202020204" pitchFamily="34" charset="0"/>
              </a:rPr>
              <a:t> </a:t>
            </a:r>
            <a:r>
              <a:rPr lang="el-GR" sz="3000" dirty="0">
                <a:latin typeface="Arial" panose="020B0604020202020204" pitchFamily="34" charset="0"/>
                <a:cs typeface="Arial" panose="020B0604020202020204" pitchFamily="34" charset="0"/>
              </a:rPr>
              <a:t>είναι ο κλάδος εκείνος της επιστήμης που ασχολείται με τα ηθικά προβλήματα που προέκυψαν από τις </a:t>
            </a:r>
            <a:r>
              <a:rPr lang="el-GR" sz="3000" dirty="0" smtClean="0">
                <a:latin typeface="Arial" panose="020B0604020202020204" pitchFamily="34" charset="0"/>
                <a:cs typeface="Arial" panose="020B0604020202020204" pitchFamily="34" charset="0"/>
              </a:rPr>
              <a:t>νέες ανακαλύψεις της Βιολογίας και τις εφαρμογές της Γενετικής Μηχανικής και συνίσταται στην προσπάθεια αποφυγής μη αντιστρεπτών καταστάσεων που σχετίζονται με τον χειρισμό του γενετικού υλικού.</a:t>
            </a:r>
            <a:endParaRPr lang="el-GR" sz="30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0277489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6513" y="339025"/>
            <a:ext cx="10150183" cy="1456267"/>
          </a:xfrm>
        </p:spPr>
        <p:txBody>
          <a:bodyPr/>
          <a:lstStyle/>
          <a:p>
            <a:pPr algn="ctr"/>
            <a:r>
              <a:rPr lang="el-GR" sz="4400" u="sng" dirty="0" smtClean="0">
                <a:solidFill>
                  <a:schemeClr val="tx1"/>
                </a:solidFill>
                <a:uFill>
                  <a:solidFill>
                    <a:srgbClr val="FF0000"/>
                  </a:solidFill>
                </a:uFill>
              </a:rPr>
              <a:t>ΤΕΧΝΗΤΗ-ΕΞΩΣΩΜΑΤΙΚΗ ΓΟΝΙΜΟΠΟΙΗΣΗ</a:t>
            </a:r>
            <a:endParaRPr lang="el-GR" sz="44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713936" y="1721232"/>
            <a:ext cx="10835639" cy="4426350"/>
          </a:xfrm>
        </p:spPr>
        <p:txBody>
          <a:bodyPr>
            <a:noAutofit/>
          </a:bodyPr>
          <a:lstStyle/>
          <a:p>
            <a:pPr marL="0" indent="0">
              <a:buNone/>
            </a:pPr>
            <a:r>
              <a:rPr lang="el-GR" sz="2000" u="sng" dirty="0">
                <a:uFill>
                  <a:solidFill>
                    <a:srgbClr val="FF0000"/>
                  </a:solidFill>
                </a:uFill>
                <a:latin typeface="Arial" panose="020B0604020202020204" pitchFamily="34" charset="0"/>
                <a:cs typeface="Arial" panose="020B0604020202020204" pitchFamily="34" charset="0"/>
              </a:rPr>
              <a:t>Η εξωσωματική γονιμοποίηση </a:t>
            </a:r>
            <a:r>
              <a:rPr lang="el-GR" sz="2000" dirty="0">
                <a:latin typeface="Arial" panose="020B0604020202020204" pitchFamily="34" charset="0"/>
                <a:cs typeface="Arial" panose="020B0604020202020204" pitchFamily="34" charset="0"/>
              </a:rPr>
              <a:t>είναι μία από τις μεθόδους Υποβοηθούμενης Αναπαραγωγής που μπορούν να βοηθήσουν ένα ζευγάρι με πρόβλημα υπογονιμότητας να αποκτήσει παιδί. Πρόκειται για την γονιμοποίηση του ωαρίου από το σπερματοζωάριο σε ένα </a:t>
            </a:r>
            <a:r>
              <a:rPr lang="el-GR" sz="2000" u="sng" dirty="0">
                <a:uFill>
                  <a:solidFill>
                    <a:srgbClr val="FF0000"/>
                  </a:solidFill>
                </a:uFill>
                <a:latin typeface="Arial" panose="020B0604020202020204" pitchFamily="34" charset="0"/>
                <a:cs typeface="Arial" panose="020B0604020202020204" pitchFamily="34" charset="0"/>
              </a:rPr>
              <a:t>τεχνητό </a:t>
            </a:r>
            <a:r>
              <a:rPr lang="el-GR" sz="2000" u="sng" dirty="0" smtClean="0">
                <a:uFill>
                  <a:solidFill>
                    <a:srgbClr val="FF0000"/>
                  </a:solidFill>
                </a:uFill>
                <a:latin typeface="Arial" panose="020B0604020202020204" pitchFamily="34" charset="0"/>
                <a:cs typeface="Arial" panose="020B0604020202020204" pitchFamily="34" charset="0"/>
              </a:rPr>
              <a:t>περιβάλλον.</a:t>
            </a:r>
          </a:p>
          <a:p>
            <a:pPr marL="0" indent="0">
              <a:buNone/>
            </a:pPr>
            <a:r>
              <a:rPr lang="el-GR" sz="2000" dirty="0" smtClean="0">
                <a:latin typeface="Arial" panose="020B0604020202020204" pitchFamily="34" charset="0"/>
                <a:cs typeface="Arial" panose="020B0604020202020204" pitchFamily="34" charset="0"/>
              </a:rPr>
              <a:t>Προϋποθέσεις και ποσοστά επιτυχίας:</a:t>
            </a:r>
          </a:p>
          <a:p>
            <a:pPr>
              <a:buClr>
                <a:srgbClr val="FF0000"/>
              </a:buClr>
              <a:buSzPct val="90000"/>
              <a:buFont typeface="Wingdings" pitchFamily="2" charset="2"/>
              <a:buChar char=""/>
            </a:pPr>
            <a:r>
              <a:rPr lang="el-GR" sz="2000" dirty="0">
                <a:latin typeface="Arial" panose="020B0604020202020204" pitchFamily="34" charset="0"/>
                <a:cs typeface="Arial" panose="020B0604020202020204" pitchFamily="34" charset="0"/>
              </a:rPr>
              <a:t>Η ηλικία της γυναίκας(μέχρι 50 ετών).</a:t>
            </a:r>
          </a:p>
          <a:p>
            <a:pPr>
              <a:buClr>
                <a:srgbClr val="FF0000"/>
              </a:buClr>
              <a:buSzPct val="90000"/>
              <a:buFont typeface="Wingdings" pitchFamily="2" charset="2"/>
              <a:buChar char=""/>
            </a:pPr>
            <a:r>
              <a:rPr lang="el-GR" sz="2000" dirty="0">
                <a:latin typeface="Arial" panose="020B0604020202020204" pitchFamily="34" charset="0"/>
                <a:cs typeface="Arial" panose="020B0604020202020204" pitchFamily="34" charset="0"/>
              </a:rPr>
              <a:t>Η ποιότητα των εμβρύων.</a:t>
            </a:r>
          </a:p>
          <a:p>
            <a:pPr>
              <a:buClr>
                <a:srgbClr val="FF0000"/>
              </a:buClr>
              <a:buSzPct val="90000"/>
              <a:buFont typeface="Wingdings" pitchFamily="2" charset="2"/>
              <a:buChar char=""/>
            </a:pPr>
            <a:r>
              <a:rPr lang="el-GR" sz="2000" dirty="0">
                <a:latin typeface="Arial" panose="020B0604020202020204" pitchFamily="34" charset="0"/>
                <a:cs typeface="Arial" panose="020B0604020202020204" pitchFamily="34" charset="0"/>
              </a:rPr>
              <a:t>Το σπέρμα του συζύγου.</a:t>
            </a:r>
          </a:p>
          <a:p>
            <a:pPr>
              <a:buClr>
                <a:srgbClr val="FF0000"/>
              </a:buClr>
              <a:buSzPct val="90000"/>
              <a:buFont typeface="Wingdings" pitchFamily="2" charset="2"/>
              <a:buChar char=""/>
            </a:pPr>
            <a:r>
              <a:rPr lang="el-GR" sz="2000" dirty="0" smtClean="0">
                <a:latin typeface="Arial" panose="020B0604020202020204" pitchFamily="34" charset="0"/>
                <a:cs typeface="Arial" panose="020B0604020202020204" pitchFamily="34" charset="0"/>
              </a:rPr>
              <a:t>Τα </a:t>
            </a:r>
            <a:r>
              <a:rPr lang="el-GR" sz="2000" dirty="0">
                <a:latin typeface="Arial" panose="020B0604020202020204" pitchFamily="34" charset="0"/>
                <a:cs typeface="Arial" panose="020B0604020202020204" pitchFamily="34" charset="0"/>
              </a:rPr>
              <a:t>γενικά ποσοστά επιτυχίας είναι 30-40% ή ελαφρώς παραπάνω για γυναίκες νεότερες των 38 ετών. Το όριο είναι περίπου 4-5 </a:t>
            </a:r>
            <a:r>
              <a:rPr lang="el-GR" sz="2000" dirty="0" smtClean="0">
                <a:latin typeface="Arial" panose="020B0604020202020204" pitchFamily="34" charset="0"/>
                <a:cs typeface="Arial" panose="020B0604020202020204" pitchFamily="34" charset="0"/>
              </a:rPr>
              <a:t>προσπάθειες.</a:t>
            </a:r>
            <a:endParaRPr lang="el-GR" sz="2000" dirty="0">
              <a:latin typeface="Arial" panose="020B0604020202020204" pitchFamily="34" charset="0"/>
              <a:cs typeface="Arial" panose="020B0604020202020204" pitchFamily="34" charset="0"/>
            </a:endParaRPr>
          </a:p>
          <a:p>
            <a:pPr marL="0" indent="0">
              <a:buNone/>
            </a:pPr>
            <a:r>
              <a:rPr lang="el-GR" sz="2000" dirty="0" smtClean="0">
                <a:latin typeface="Arial" panose="020B0604020202020204" pitchFamily="34" charset="0"/>
                <a:cs typeface="Arial" panose="020B0604020202020204" pitchFamily="34" charset="0"/>
              </a:rPr>
              <a:t>Το </a:t>
            </a:r>
            <a:r>
              <a:rPr lang="el-GR" sz="2000" dirty="0">
                <a:latin typeface="Arial" panose="020B0604020202020204" pitchFamily="34" charset="0"/>
                <a:cs typeface="Arial" panose="020B0604020202020204" pitchFamily="34" charset="0"/>
              </a:rPr>
              <a:t>κόστος </a:t>
            </a:r>
            <a:r>
              <a:rPr lang="el-GR" sz="2000" u="sng" dirty="0">
                <a:uFill>
                  <a:solidFill>
                    <a:srgbClr val="FF0000"/>
                  </a:solidFill>
                </a:uFill>
                <a:latin typeface="Arial" panose="020B0604020202020204" pitchFamily="34" charset="0"/>
                <a:cs typeface="Arial" panose="020B0604020202020204" pitchFamily="34" charset="0"/>
              </a:rPr>
              <a:t>ποικίλει</a:t>
            </a:r>
            <a:r>
              <a:rPr lang="el-GR" sz="2000" dirty="0">
                <a:latin typeface="Arial" panose="020B0604020202020204" pitchFamily="34" charset="0"/>
                <a:cs typeface="Arial" panose="020B0604020202020204" pitchFamily="34" charset="0"/>
              </a:rPr>
              <a:t> ανάλογα με τα φάρμακα που απαιτούνται και τις τεχνικές που χρησιμοποιούνται, αλλά γενικά  κυμαίνεται από </a:t>
            </a:r>
            <a:r>
              <a:rPr lang="el-GR" sz="2000" u="sng" dirty="0">
                <a:uFill>
                  <a:solidFill>
                    <a:srgbClr val="FF0000"/>
                  </a:solidFill>
                </a:uFill>
                <a:latin typeface="Arial" panose="020B0604020202020204" pitchFamily="34" charset="0"/>
                <a:cs typeface="Arial" panose="020B0604020202020204" pitchFamily="34" charset="0"/>
              </a:rPr>
              <a:t>2.500 </a:t>
            </a:r>
            <a:r>
              <a:rPr lang="el-GR" sz="2000" u="sng" dirty="0" smtClean="0">
                <a:uFill>
                  <a:solidFill>
                    <a:srgbClr val="FF0000"/>
                  </a:solidFill>
                </a:uFill>
                <a:latin typeface="Arial" panose="020B0604020202020204" pitchFamily="34" charset="0"/>
                <a:cs typeface="Arial" panose="020B0604020202020204" pitchFamily="34" charset="0"/>
              </a:rPr>
              <a:t>έως </a:t>
            </a:r>
            <a:r>
              <a:rPr lang="el-GR" sz="2000" u="sng" dirty="0">
                <a:uFill>
                  <a:solidFill>
                    <a:srgbClr val="FF0000"/>
                  </a:solidFill>
                </a:uFill>
                <a:latin typeface="Arial" panose="020B0604020202020204" pitchFamily="34" charset="0"/>
                <a:cs typeface="Arial" panose="020B0604020202020204" pitchFamily="34" charset="0"/>
              </a:rPr>
              <a:t>3.500 ευρώ</a:t>
            </a:r>
            <a:r>
              <a:rPr lang="el-GR" sz="2000" u="sng" dirty="0" smtClean="0">
                <a:uFill>
                  <a:solidFill>
                    <a:srgbClr val="FF0000"/>
                  </a:solidFill>
                </a:uFill>
                <a:latin typeface="Arial" panose="020B0604020202020204" pitchFamily="34" charset="0"/>
                <a:cs typeface="Arial" panose="020B0604020202020204" pitchFamily="34" charset="0"/>
              </a:rPr>
              <a:t>.</a:t>
            </a:r>
          </a:p>
          <a:p>
            <a:pPr marL="0" indent="0">
              <a:buNone/>
            </a:pPr>
            <a:endParaRPr lang="el-GR" sz="2000" u="sng" dirty="0" smtClean="0">
              <a:uFill>
                <a:solidFill>
                  <a:srgbClr val="FF0000"/>
                </a:solidFill>
              </a:uFill>
              <a:latin typeface="Arial" panose="020B0604020202020204" pitchFamily="34" charset="0"/>
              <a:cs typeface="Arial" panose="020B0604020202020204" pitchFamily="34" charset="0"/>
            </a:endParaRPr>
          </a:p>
          <a:p>
            <a:pPr marL="0" indent="0">
              <a:buNone/>
            </a:pPr>
            <a:endParaRPr lang="el-GR" sz="2000" u="sng" dirty="0" smtClean="0">
              <a:uFill>
                <a:solidFill>
                  <a:srgbClr val="FF0000"/>
                </a:solidFill>
              </a:uFill>
              <a:latin typeface="Arial" panose="020B0604020202020204" pitchFamily="34" charset="0"/>
              <a:cs typeface="Arial" panose="020B0604020202020204" pitchFamily="34" charset="0"/>
            </a:endParaRPr>
          </a:p>
          <a:p>
            <a:pPr marL="0" indent="0">
              <a:buNone/>
            </a:pPr>
            <a:endParaRPr lang="el-GR" sz="2000" u="sng" dirty="0" smtClean="0">
              <a:uFill>
                <a:solidFill>
                  <a:srgbClr val="FF0000"/>
                </a:solidFill>
              </a:uFill>
              <a:latin typeface="Arial" panose="020B0604020202020204" pitchFamily="34" charset="0"/>
              <a:cs typeface="Arial" panose="020B0604020202020204" pitchFamily="34" charset="0"/>
            </a:endParaRPr>
          </a:p>
          <a:p>
            <a:pPr marL="0" indent="0">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9115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11200" y="1102421"/>
            <a:ext cx="5181600" cy="640080"/>
          </a:xfrm>
        </p:spPr>
        <p:txBody>
          <a:bodyPr>
            <a:noAutofit/>
          </a:bodyPr>
          <a:lstStyle/>
          <a:p>
            <a:r>
              <a:rPr lang="el-GR" sz="3800" u="sng" dirty="0" smtClean="0">
                <a:solidFill>
                  <a:schemeClr val="tx1"/>
                </a:solidFill>
                <a:uFill>
                  <a:solidFill>
                    <a:srgbClr val="FF0000"/>
                  </a:solidFill>
                </a:uFill>
              </a:rPr>
              <a:t>ΠΛΕΟΝΕΚΤΗΜΑΤΑ</a:t>
            </a:r>
            <a:endParaRPr lang="el-GR" sz="3800" u="sng" dirty="0">
              <a:solidFill>
                <a:schemeClr val="tx1"/>
              </a:solidFill>
              <a:uFill>
                <a:solidFill>
                  <a:srgbClr val="FF0000"/>
                </a:solidFill>
              </a:uFill>
            </a:endParaRPr>
          </a:p>
        </p:txBody>
      </p:sp>
      <p:sp>
        <p:nvSpPr>
          <p:cNvPr id="7" name="Θέση περιεχομένου 6"/>
          <p:cNvSpPr>
            <a:spLocks noGrp="1"/>
          </p:cNvSpPr>
          <p:nvPr>
            <p:ph sz="half" idx="2"/>
          </p:nvPr>
        </p:nvSpPr>
        <p:spPr>
          <a:xfrm>
            <a:off x="823816" y="2240096"/>
            <a:ext cx="5181600" cy="3780876"/>
          </a:xfrm>
        </p:spPr>
        <p:txBody>
          <a:bodyPr>
            <a:normAutofit lnSpcReduction="10000"/>
          </a:bodyPr>
          <a:lstStyle/>
          <a:p>
            <a:pPr lvl="0">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Διευκολύνει κάποιες ειδικές καταστάσεις. </a:t>
            </a:r>
          </a:p>
          <a:p>
            <a:pPr lvl="0">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Δυνατότητα «αποταμίευσης» κάποιων ωαρίων  (κρυοσυντήρηση) και  χρησιμοποίησής τους αργότερα.</a:t>
            </a:r>
          </a:p>
          <a:p>
            <a:pPr lvl="0">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Μειώνονται οι πιθανότητες μετάδοσης  ιού.</a:t>
            </a:r>
          </a:p>
          <a:p>
            <a:pPr lvl="0">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Τεκνοποίηση με χρήση σπέρματος ελεγμένου δότη. </a:t>
            </a:r>
          </a:p>
          <a:p>
            <a:endParaRPr lang="el-GR" dirty="0"/>
          </a:p>
        </p:txBody>
      </p:sp>
      <p:sp>
        <p:nvSpPr>
          <p:cNvPr id="9" name="Θέση περιεχομένου 8"/>
          <p:cNvSpPr>
            <a:spLocks noGrp="1"/>
          </p:cNvSpPr>
          <p:nvPr>
            <p:ph sz="quarter" idx="4"/>
          </p:nvPr>
        </p:nvSpPr>
        <p:spPr>
          <a:xfrm>
            <a:off x="5935077" y="2226029"/>
            <a:ext cx="5181600" cy="3581400"/>
          </a:xfrm>
        </p:spPr>
        <p:txBody>
          <a:bodyPr>
            <a:normAutofit/>
          </a:bodyPr>
          <a:lstStyle/>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Κίνδυνος για την γυναίκα από την χρήση φαρμάκων.</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Ενδεχομένως ελαφρά αύξηση των </a:t>
            </a:r>
            <a:r>
              <a:rPr lang="el-GR" sz="2600" dirty="0" smtClean="0">
                <a:latin typeface="Arial" panose="020B0604020202020204" pitchFamily="34" charset="0"/>
                <a:cs typeface="Arial" panose="020B0604020202020204" pitchFamily="34" charset="0"/>
              </a:rPr>
              <a:t>εμβρυϊκών </a:t>
            </a:r>
            <a:r>
              <a:rPr lang="el-GR" sz="2600" dirty="0">
                <a:latin typeface="Arial" panose="020B0604020202020204" pitchFamily="34" charset="0"/>
                <a:cs typeface="Arial" panose="020B0604020202020204" pitchFamily="34" charset="0"/>
              </a:rPr>
              <a:t>επιπλοκών.</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Υψηλό κόστος.</a:t>
            </a:r>
          </a:p>
          <a:p>
            <a:pPr>
              <a:lnSpc>
                <a:spcPct val="80000"/>
              </a:lnSpc>
              <a:buClr>
                <a:srgbClr val="FF0000"/>
              </a:buClr>
              <a:buSzPct val="90000"/>
              <a:buFont typeface="Wingdings" pitchFamily="2" charset="2"/>
              <a:buChar char=""/>
            </a:pPr>
            <a:r>
              <a:rPr lang="el-GR" sz="2600" dirty="0">
                <a:latin typeface="Arial" panose="020B0604020202020204" pitchFamily="34" charset="0"/>
                <a:cs typeface="Arial" panose="020B0604020202020204" pitchFamily="34" charset="0"/>
              </a:rPr>
              <a:t>Αναγκαία ιατρική παρέμβαση.</a:t>
            </a:r>
          </a:p>
          <a:p>
            <a:endParaRPr lang="el-GR" dirty="0"/>
          </a:p>
        </p:txBody>
      </p:sp>
      <p:sp>
        <p:nvSpPr>
          <p:cNvPr id="10" name="Text Placeholder 9"/>
          <p:cNvSpPr>
            <a:spLocks noGrp="1"/>
          </p:cNvSpPr>
          <p:nvPr>
            <p:ph type="body" sz="quarter" idx="3"/>
          </p:nvPr>
        </p:nvSpPr>
        <p:spPr>
          <a:xfrm>
            <a:off x="5795172" y="1201616"/>
            <a:ext cx="4396339" cy="576262"/>
          </a:xfrm>
        </p:spPr>
        <p:txBody>
          <a:bodyPr/>
          <a:lstStyle/>
          <a:p>
            <a:r>
              <a:rPr lang="el-GR" sz="3800" u="sng" dirty="0" smtClean="0">
                <a:solidFill>
                  <a:schemeClr val="tx1"/>
                </a:solidFill>
                <a:uFill>
                  <a:solidFill>
                    <a:srgbClr val="FF0000"/>
                  </a:solidFill>
                </a:uFill>
              </a:rPr>
              <a:t>ΜΕΙΟΝΕΚΤΗΜΑΤΑ</a:t>
            </a:r>
          </a:p>
        </p:txBody>
      </p:sp>
    </p:spTree>
    <p:extLst>
      <p:ext uri="{BB962C8B-B14F-4D97-AF65-F5344CB8AC3E}">
        <p14:creationId xmlns:p14="http://schemas.microsoft.com/office/powerpoint/2010/main" val="29243916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down)">
                                      <p:cBhvr>
                                        <p:cTn id="27" dur="500"/>
                                        <p:tgtEl>
                                          <p:spTgt spid="9">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down)">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2370" y="1086729"/>
            <a:ext cx="10871200" cy="990600"/>
          </a:xfrm>
        </p:spPr>
        <p:txBody>
          <a:bodyPr>
            <a:normAutofit/>
          </a:bodyPr>
          <a:lstStyle/>
          <a:p>
            <a:pPr algn="ctr">
              <a:spcBef>
                <a:spcPts val="1000"/>
              </a:spcBef>
              <a:buClr>
                <a:schemeClr val="bg2">
                  <a:lumMod val="40000"/>
                  <a:lumOff val="60000"/>
                </a:schemeClr>
              </a:buClr>
              <a:buSzPct val="80000"/>
            </a:pPr>
            <a:r>
              <a:rPr lang="el-GR" sz="4000" u="sng" dirty="0" smtClean="0">
                <a:solidFill>
                  <a:schemeClr val="tx1"/>
                </a:solidFill>
                <a:uFill>
                  <a:solidFill>
                    <a:srgbClr val="FF0000"/>
                  </a:solidFill>
                </a:uFill>
              </a:rPr>
              <a:t>Η ΕΞΕΛΙΞΗ ΤΗΣ ΤΕΧΝΗΤΗΣ ΓΟΝΙΜΟΠΟΙΗΣΗΣ</a:t>
            </a:r>
            <a:endParaRPr lang="el-GR" sz="4000" u="sng" dirty="0">
              <a:solidFill>
                <a:schemeClr val="tx1"/>
              </a:solidFill>
              <a:uFill>
                <a:solidFill>
                  <a:srgbClr val="FF0000"/>
                </a:solidFill>
              </a:uFill>
            </a:endParaRPr>
          </a:p>
        </p:txBody>
      </p:sp>
      <p:sp>
        <p:nvSpPr>
          <p:cNvPr id="3" name="Θέση περιεχομένου 2"/>
          <p:cNvSpPr>
            <a:spLocks noGrp="1"/>
          </p:cNvSpPr>
          <p:nvPr>
            <p:ph idx="1"/>
          </p:nvPr>
        </p:nvSpPr>
        <p:spPr>
          <a:xfrm>
            <a:off x="431831" y="2023618"/>
            <a:ext cx="10131425" cy="3988106"/>
          </a:xfrm>
        </p:spPr>
        <p:txBody>
          <a:bodyPr>
            <a:noAutofit/>
          </a:bodyPr>
          <a:lstStyle/>
          <a:p>
            <a:pPr marL="0" indent="0">
              <a:lnSpc>
                <a:spcPct val="80000"/>
              </a:lnSpc>
              <a:buNone/>
            </a:pPr>
            <a:r>
              <a:rPr lang="el-GR" sz="2400" dirty="0">
                <a:latin typeface="Arial" panose="020B0604020202020204" pitchFamily="34" charset="0"/>
                <a:cs typeface="Arial" panose="020B0604020202020204" pitchFamily="34" charset="0"/>
              </a:rPr>
              <a:t>Από το «πρώτο παιδί του σωλήνα» έχουν γίνει σημαντικές εξελίξεις στον </a:t>
            </a:r>
            <a:r>
              <a:rPr lang="el-GR" sz="2400" dirty="0" smtClean="0">
                <a:latin typeface="Arial" panose="020B0604020202020204" pitchFamily="34" charset="0"/>
                <a:cs typeface="Arial" panose="020B0604020202020204" pitchFamily="34" charset="0"/>
              </a:rPr>
              <a:t>χώρο, </a:t>
            </a:r>
            <a:r>
              <a:rPr lang="el-GR" sz="2400" dirty="0">
                <a:latin typeface="Arial" panose="020B0604020202020204" pitchFamily="34" charset="0"/>
                <a:cs typeface="Arial" panose="020B0604020202020204" pitchFamily="34" charset="0"/>
              </a:rPr>
              <a:t>που αυξάνουν τα ποσοστά επιτυχίας. Οι εξελίξεις αυτές αφορούν τις μεθόδους και τα φάρμακα που χρησιμοποιούνται, τα </a:t>
            </a:r>
            <a:r>
              <a:rPr lang="el-GR" sz="2400" dirty="0" smtClean="0">
                <a:latin typeface="Arial" panose="020B0604020202020204" pitchFamily="34" charset="0"/>
                <a:cs typeface="Arial" panose="020B0604020202020204" pitchFamily="34" charset="0"/>
              </a:rPr>
              <a:t>εργαστήρια, καθώς </a:t>
            </a:r>
            <a:r>
              <a:rPr lang="el-GR" sz="2400" dirty="0">
                <a:latin typeface="Arial" panose="020B0604020202020204" pitchFamily="34" charset="0"/>
                <a:cs typeface="Arial" panose="020B0604020202020204" pitchFamily="34" charset="0"/>
              </a:rPr>
              <a:t>και την εμφάνιση νέων δυνατοτήτων, π.χ. η λήψη των ωαρίων, η αντιμετώπιση της αντρικής </a:t>
            </a:r>
            <a:r>
              <a:rPr lang="el-GR" sz="2400" dirty="0" smtClean="0">
                <a:latin typeface="Arial" panose="020B0604020202020204" pitchFamily="34" charset="0"/>
                <a:cs typeface="Arial" panose="020B0604020202020204" pitchFamily="34" charset="0"/>
              </a:rPr>
              <a:t>υπογονιμότητας</a:t>
            </a:r>
            <a:r>
              <a:rPr lang="el-GR" sz="2400" dirty="0">
                <a:latin typeface="Arial" panose="020B0604020202020204" pitchFamily="34" charset="0"/>
                <a:cs typeface="Arial" panose="020B0604020202020204" pitchFamily="34" charset="0"/>
              </a:rPr>
              <a:t>. </a:t>
            </a:r>
            <a:endParaRPr lang="el-GR" sz="2400" dirty="0" smtClean="0">
              <a:latin typeface="Arial" panose="020B0604020202020204" pitchFamily="34" charset="0"/>
              <a:cs typeface="Arial" panose="020B0604020202020204" pitchFamily="34" charset="0"/>
            </a:endParaRPr>
          </a:p>
          <a:p>
            <a:pPr marL="0" indent="0">
              <a:lnSpc>
                <a:spcPct val="80000"/>
              </a:lnSpc>
              <a:buNone/>
            </a:pPr>
            <a:endParaRPr lang="el-GR" sz="2400" dirty="0">
              <a:solidFill>
                <a:srgbClr val="FF0000"/>
              </a:solidFill>
              <a:latin typeface="Arial" panose="020B0604020202020204" pitchFamily="34" charset="0"/>
              <a:cs typeface="Arial" panose="020B0604020202020204" pitchFamily="34" charset="0"/>
            </a:endParaRPr>
          </a:p>
          <a:p>
            <a:pPr marL="0" indent="0" algn="ctr">
              <a:lnSpc>
                <a:spcPct val="80000"/>
              </a:lnSpc>
              <a:buNone/>
            </a:pPr>
            <a:r>
              <a:rPr lang="el-GR" sz="4000" u="sng" dirty="0" smtClean="0">
                <a:uFill>
                  <a:solidFill>
                    <a:srgbClr val="FF0000"/>
                  </a:solidFill>
                </a:uFill>
              </a:rPr>
              <a:t>ΝΟΜΟΘΕΣΙΑ</a:t>
            </a:r>
            <a:endParaRPr lang="el-GR" sz="4000" u="sng" dirty="0">
              <a:uFill>
                <a:solidFill>
                  <a:srgbClr val="FF0000"/>
                </a:solidFill>
              </a:uFill>
            </a:endParaRPr>
          </a:p>
          <a:p>
            <a:pPr marL="0" indent="0">
              <a:lnSpc>
                <a:spcPct val="80000"/>
              </a:lnSpc>
              <a:buNone/>
            </a:pPr>
            <a:r>
              <a:rPr lang="el-GR" sz="2400" dirty="0">
                <a:solidFill>
                  <a:srgbClr val="FF0000"/>
                </a:solidFill>
              </a:rPr>
              <a:t> </a:t>
            </a:r>
            <a:endParaRPr lang="el-GR" sz="2400" dirty="0" smtClean="0">
              <a:solidFill>
                <a:srgbClr val="FF0000"/>
              </a:solidFill>
            </a:endParaRPr>
          </a:p>
          <a:p>
            <a:pPr marL="0" indent="0">
              <a:lnSpc>
                <a:spcPct val="80000"/>
              </a:lnSpc>
              <a:buNone/>
            </a:pPr>
            <a:r>
              <a:rPr lang="el-GR" sz="2400" dirty="0" smtClean="0">
                <a:latin typeface="Arial" panose="020B0604020202020204" pitchFamily="34" charset="0"/>
                <a:cs typeface="Arial" panose="020B0604020202020204" pitchFamily="34" charset="0"/>
              </a:rPr>
              <a:t>Η </a:t>
            </a:r>
            <a:r>
              <a:rPr lang="el-GR" sz="2400" dirty="0">
                <a:latin typeface="Arial" panose="020B0604020202020204" pitchFamily="34" charset="0"/>
                <a:cs typeface="Arial" panose="020B0604020202020204" pitchFamily="34" charset="0"/>
              </a:rPr>
              <a:t>νομοθεσία στην χώρα μας επιτρέπει την εξωσωματική </a:t>
            </a:r>
            <a:endParaRPr lang="el-GR" sz="2400" dirty="0" smtClean="0">
              <a:latin typeface="Arial" panose="020B0604020202020204" pitchFamily="34" charset="0"/>
              <a:cs typeface="Arial" panose="020B0604020202020204" pitchFamily="34" charset="0"/>
            </a:endParaRPr>
          </a:p>
          <a:p>
            <a:pPr marL="0" indent="0">
              <a:lnSpc>
                <a:spcPct val="80000"/>
              </a:lnSpc>
              <a:buNone/>
            </a:pPr>
            <a:r>
              <a:rPr lang="el-GR" sz="2400" dirty="0" smtClean="0">
                <a:latin typeface="Arial" panose="020B0604020202020204" pitchFamily="34" charset="0"/>
                <a:cs typeface="Arial" panose="020B0604020202020204" pitchFamily="34" charset="0"/>
              </a:rPr>
              <a:t>γονιμοποίηση </a:t>
            </a:r>
            <a:r>
              <a:rPr lang="el-GR" sz="2400" dirty="0">
                <a:latin typeface="Arial" panose="020B0604020202020204" pitchFamily="34" charset="0"/>
                <a:cs typeface="Arial" panose="020B0604020202020204" pitchFamily="34" charset="0"/>
              </a:rPr>
              <a:t>σε γυναίκες μέχρι την ηλικία των 50 ετών.</a:t>
            </a:r>
          </a:p>
          <a:p>
            <a:pPr marL="0" indent="0">
              <a:lnSpc>
                <a:spcPct val="80000"/>
              </a:lnSpc>
              <a:buNone/>
            </a:pPr>
            <a:r>
              <a:rPr lang="el-GR" sz="2400" dirty="0" smtClean="0"/>
              <a:t> </a:t>
            </a:r>
          </a:p>
          <a:p>
            <a:pPr marL="0" indent="0">
              <a:lnSpc>
                <a:spcPct val="80000"/>
              </a:lnSpc>
              <a:buNone/>
            </a:pPr>
            <a:endParaRPr lang="el-GR" sz="2400" dirty="0" smtClean="0">
              <a:latin typeface="Arial" panose="020B0604020202020204" pitchFamily="34" charset="0"/>
              <a:cs typeface="Arial" panose="020B0604020202020204" pitchFamily="34" charset="0"/>
            </a:endParaRPr>
          </a:p>
          <a:p>
            <a:pPr marL="0" indent="0">
              <a:lnSpc>
                <a:spcPct val="80000"/>
              </a:lnSpc>
              <a:buNone/>
            </a:pPr>
            <a:endParaRPr lang="el-GR" sz="2400" dirty="0" smtClean="0">
              <a:latin typeface="Arial" panose="020B0604020202020204" pitchFamily="34" charset="0"/>
              <a:cs typeface="Arial" panose="020B0604020202020204" pitchFamily="34" charset="0"/>
            </a:endParaRPr>
          </a:p>
        </p:txBody>
      </p:sp>
      <p:pic>
        <p:nvPicPr>
          <p:cNvPr id="6" name="Picture 5" descr="ΕΞΩΣΩΜΑΤΙΚΗ.jpg"/>
          <p:cNvPicPr>
            <a:picLocks noChangeAspect="1"/>
          </p:cNvPicPr>
          <p:nvPr/>
        </p:nvPicPr>
        <p:blipFill>
          <a:blip r:embed="rId2" cstate="print"/>
          <a:stretch>
            <a:fillRect/>
          </a:stretch>
        </p:blipFill>
        <p:spPr>
          <a:xfrm>
            <a:off x="8282762" y="3474721"/>
            <a:ext cx="3543478" cy="1976949"/>
          </a:xfrm>
          <a:prstGeom prst="rect">
            <a:avLst/>
          </a:prstGeom>
        </p:spPr>
      </p:pic>
    </p:spTree>
    <p:extLst>
      <p:ext uri="{BB962C8B-B14F-4D97-AF65-F5344CB8AC3E}">
        <p14:creationId xmlns:p14="http://schemas.microsoft.com/office/powerpoint/2010/main" val="40192743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652388"/>
            <a:ext cx="9404723" cy="1400530"/>
          </a:xfrm>
        </p:spPr>
        <p:txBody>
          <a:bodyPr/>
          <a:lstStyle/>
          <a:p>
            <a:pPr algn="ctr" defTabSz="914400">
              <a:buClr>
                <a:schemeClr val="bg2">
                  <a:lumMod val="40000"/>
                  <a:lumOff val="60000"/>
                </a:schemeClr>
              </a:buClr>
              <a:buSzPct val="80000"/>
            </a:pPr>
            <a:r>
              <a:rPr lang="el-GR" sz="4000" b="1" spc="50" dirty="0">
                <a:ln w="11430">
                  <a:solidFill>
                    <a:schemeClr val="tx1"/>
                  </a:solidFill>
                </a:ln>
                <a:solidFill>
                  <a:srgbClr val="FF0000"/>
                </a:solidFill>
                <a:effectLst>
                  <a:outerShdw blurRad="76200" dist="50800" dir="5400000" algn="tl" rotWithShape="0">
                    <a:srgbClr val="000000">
                      <a:alpha val="65000"/>
                    </a:srgbClr>
                  </a:outerShdw>
                </a:effectLst>
                <a:latin typeface="+mn-lt"/>
                <a:ea typeface="+mn-ea"/>
                <a:cs typeface="+mn-cs"/>
              </a:rPr>
              <a:t>Βίντεο σχετικό με την τεχνητή-εξωσωματική γονιμοποίηση</a:t>
            </a:r>
          </a:p>
        </p:txBody>
      </p:sp>
      <p:sp>
        <p:nvSpPr>
          <p:cNvPr id="3" name="Θέση περιεχομένου 2"/>
          <p:cNvSpPr>
            <a:spLocks noGrp="1"/>
          </p:cNvSpPr>
          <p:nvPr>
            <p:ph idx="1"/>
          </p:nvPr>
        </p:nvSpPr>
        <p:spPr/>
        <p:txBody>
          <a:bodyPr>
            <a:normAutofit/>
          </a:bodyPr>
          <a:lstStyle/>
          <a:p>
            <a:pPr marL="0" indent="0">
              <a:buNone/>
            </a:pPr>
            <a:endParaRPr lang="el-GR" sz="2800" u="sng" dirty="0" smtClean="0">
              <a:uFill>
                <a:solidFill>
                  <a:srgbClr val="FF0000"/>
                </a:solidFill>
              </a:uFill>
              <a:hlinkClick r:id="rId2"/>
            </a:endParaRPr>
          </a:p>
          <a:p>
            <a:pPr marL="0" indent="0">
              <a:buNone/>
            </a:pPr>
            <a:endParaRPr lang="el-GR" sz="2800" u="sng" dirty="0">
              <a:uFill>
                <a:solidFill>
                  <a:srgbClr val="FF0000"/>
                </a:solidFill>
              </a:uFill>
              <a:hlinkClick r:id="rId2"/>
            </a:endParaRPr>
          </a:p>
          <a:p>
            <a:pPr marL="0" indent="0">
              <a:buNone/>
            </a:pPr>
            <a:endParaRPr lang="el-GR" sz="2800" u="sng" dirty="0" smtClean="0">
              <a:uFill>
                <a:solidFill>
                  <a:srgbClr val="FF0000"/>
                </a:solidFill>
              </a:uFill>
              <a:hlinkClick r:id="rId2"/>
            </a:endParaRPr>
          </a:p>
          <a:p>
            <a:pPr marL="0" indent="0">
              <a:buNone/>
            </a:pPr>
            <a:r>
              <a:rPr lang="en-US" sz="2800" u="sng" dirty="0" smtClean="0">
                <a:uFill>
                  <a:solidFill>
                    <a:srgbClr val="FF0000"/>
                  </a:solidFill>
                </a:uFill>
                <a:hlinkClick r:id="rId2"/>
              </a:rPr>
              <a:t>https://www.youtube.com/watch?v=U78jVf1KotU</a:t>
            </a:r>
            <a:endParaRPr lang="el-GR" sz="2800" u="sng" dirty="0">
              <a:uFill>
                <a:solidFill>
                  <a:srgbClr val="FF0000"/>
                </a:solidFill>
              </a:uFill>
            </a:endParaRPr>
          </a:p>
        </p:txBody>
      </p:sp>
    </p:spTree>
    <p:extLst>
      <p:ext uri="{BB962C8B-B14F-4D97-AF65-F5344CB8AC3E}">
        <p14:creationId xmlns:p14="http://schemas.microsoft.com/office/powerpoint/2010/main" val="6272800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04479" y="3864554"/>
            <a:ext cx="2469720" cy="646331"/>
          </a:xfrm>
          <a:prstGeom prst="rect">
            <a:avLst/>
          </a:prstGeom>
          <a:noFill/>
        </p:spPr>
        <p:txBody>
          <a:bodyPr wrap="square" rtlCol="0">
            <a:spAutoFit/>
          </a:bodyPr>
          <a:lstStyle/>
          <a:p>
            <a:r>
              <a:rPr lang="el-GR" sz="3600" b="1" dirty="0">
                <a:ln w="18000">
                  <a:solidFill>
                    <a:srgbClr val="C00000"/>
                  </a:solidFill>
                  <a:prstDash val="solid"/>
                  <a:miter lim="800000"/>
                </a:ln>
                <a:solidFill>
                  <a:srgbClr val="FF0000"/>
                </a:solidFill>
                <a:effectLst>
                  <a:outerShdw blurRad="25500" dist="23000" dir="7020000" algn="tl">
                    <a:srgbClr val="000000">
                      <a:alpha val="50000"/>
                    </a:srgbClr>
                  </a:outerShdw>
                </a:effectLst>
              </a:rPr>
              <a:t>ΣΥΝΕΠΕΙΕΣ</a:t>
            </a:r>
          </a:p>
        </p:txBody>
      </p:sp>
      <p:cxnSp>
        <p:nvCxnSpPr>
          <p:cNvPr id="7" name="6 - Ευθύγραμμο βέλος σύνδεσης"/>
          <p:cNvCxnSpPr>
            <a:stCxn id="5" idx="3"/>
            <a:endCxn id="10" idx="1"/>
          </p:cNvCxnSpPr>
          <p:nvPr/>
        </p:nvCxnSpPr>
        <p:spPr>
          <a:xfrm flipV="1">
            <a:off x="3474199" y="3700165"/>
            <a:ext cx="741724" cy="4875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a:stCxn id="5" idx="3"/>
            <a:endCxn id="12" idx="1"/>
          </p:cNvCxnSpPr>
          <p:nvPr/>
        </p:nvCxnSpPr>
        <p:spPr>
          <a:xfrm>
            <a:off x="3474199" y="4187720"/>
            <a:ext cx="741724" cy="5460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4215923" y="3500110"/>
            <a:ext cx="1483449" cy="400110"/>
          </a:xfrm>
          <a:prstGeom prst="rect">
            <a:avLst/>
          </a:prstGeom>
          <a:noFill/>
        </p:spPr>
        <p:txBody>
          <a:bodyPr wrap="square" rtlCol="0">
            <a:spAutoFit/>
          </a:bodyPr>
          <a:lstStyle/>
          <a:p>
            <a:r>
              <a:rPr lang="el-GR" sz="2000" b="1" u="sng" dirty="0">
                <a:solidFill>
                  <a:srgbClr val="FF0000"/>
                </a:solidFill>
                <a:latin typeface="Arial" panose="020B0604020202020204" pitchFamily="34" charset="0"/>
                <a:cs typeface="Arial" panose="020B0604020202020204" pitchFamily="34" charset="0"/>
              </a:rPr>
              <a:t>Σωματικές</a:t>
            </a:r>
          </a:p>
        </p:txBody>
      </p:sp>
      <p:sp>
        <p:nvSpPr>
          <p:cNvPr id="12" name="11 - TextBox"/>
          <p:cNvSpPr txBox="1"/>
          <p:nvPr/>
        </p:nvSpPr>
        <p:spPr>
          <a:xfrm>
            <a:off x="4215923" y="4533749"/>
            <a:ext cx="1883884" cy="400110"/>
          </a:xfrm>
          <a:prstGeom prst="rect">
            <a:avLst/>
          </a:prstGeom>
          <a:noFill/>
        </p:spPr>
        <p:txBody>
          <a:bodyPr wrap="square" rtlCol="0">
            <a:spAutoFit/>
          </a:bodyPr>
          <a:lstStyle/>
          <a:p>
            <a:r>
              <a:rPr lang="el-GR" sz="2000" b="1" u="sng" dirty="0">
                <a:solidFill>
                  <a:srgbClr val="FF0000"/>
                </a:solidFill>
                <a:latin typeface="Arial" panose="020B0604020202020204" pitchFamily="34" charset="0"/>
                <a:cs typeface="Arial" panose="020B0604020202020204" pitchFamily="34" charset="0"/>
              </a:rPr>
              <a:t>Ψυχολογικές</a:t>
            </a:r>
          </a:p>
        </p:txBody>
      </p:sp>
      <p:cxnSp>
        <p:nvCxnSpPr>
          <p:cNvPr id="20" name="19 - Ευθύγραμμο βέλος σύνδεσης"/>
          <p:cNvCxnSpPr>
            <a:stCxn id="10" idx="3"/>
            <a:endCxn id="25" idx="1"/>
          </p:cNvCxnSpPr>
          <p:nvPr/>
        </p:nvCxnSpPr>
        <p:spPr>
          <a:xfrm flipV="1">
            <a:off x="5699372" y="2838624"/>
            <a:ext cx="1201541" cy="8615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a:stCxn id="10" idx="3"/>
            <a:endCxn id="26" idx="1"/>
          </p:cNvCxnSpPr>
          <p:nvPr/>
        </p:nvCxnSpPr>
        <p:spPr>
          <a:xfrm>
            <a:off x="5699372" y="3700165"/>
            <a:ext cx="1144843" cy="11069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6900913" y="2638569"/>
            <a:ext cx="1836204" cy="400110"/>
          </a:xfrm>
          <a:prstGeom prst="rect">
            <a:avLst/>
          </a:prstGeom>
          <a:noFill/>
        </p:spPr>
        <p:txBody>
          <a:bodyPr wrap="square" rtlCol="0">
            <a:spAutoFit/>
          </a:bodyPr>
          <a:lstStyle/>
          <a:p>
            <a:r>
              <a:rPr lang="el-GR" sz="2000" b="1" u="sng" dirty="0">
                <a:solidFill>
                  <a:srgbClr val="FF0000"/>
                </a:solidFill>
                <a:latin typeface="Arial" panose="020B0604020202020204" pitchFamily="34" charset="0"/>
                <a:cs typeface="Arial" panose="020B0604020202020204" pitchFamily="34" charset="0"/>
              </a:rPr>
              <a:t>Προσωρινές</a:t>
            </a:r>
          </a:p>
        </p:txBody>
      </p:sp>
      <p:sp>
        <p:nvSpPr>
          <p:cNvPr id="26" name="25 - TextBox"/>
          <p:cNvSpPr txBox="1"/>
          <p:nvPr/>
        </p:nvSpPr>
        <p:spPr>
          <a:xfrm>
            <a:off x="6844215" y="4607038"/>
            <a:ext cx="1584176" cy="400110"/>
          </a:xfrm>
          <a:prstGeom prst="rect">
            <a:avLst/>
          </a:prstGeom>
          <a:noFill/>
        </p:spPr>
        <p:txBody>
          <a:bodyPr wrap="square" rtlCol="0">
            <a:spAutoFit/>
          </a:bodyPr>
          <a:lstStyle/>
          <a:p>
            <a:r>
              <a:rPr lang="el-GR" sz="2000" b="1" u="sng" dirty="0">
                <a:solidFill>
                  <a:srgbClr val="FF0000"/>
                </a:solidFill>
                <a:latin typeface="Arial" panose="020B0604020202020204" pitchFamily="34" charset="0"/>
                <a:cs typeface="Arial" panose="020B0604020202020204" pitchFamily="34" charset="0"/>
              </a:rPr>
              <a:t>Μόνιμες</a:t>
            </a:r>
          </a:p>
        </p:txBody>
      </p:sp>
      <p:sp>
        <p:nvSpPr>
          <p:cNvPr id="36" name="35 - TextBox"/>
          <p:cNvSpPr txBox="1"/>
          <p:nvPr/>
        </p:nvSpPr>
        <p:spPr>
          <a:xfrm>
            <a:off x="6844215" y="2924112"/>
            <a:ext cx="2556284" cy="1015663"/>
          </a:xfrm>
          <a:prstGeom prst="rect">
            <a:avLst/>
          </a:prstGeom>
          <a:noFill/>
        </p:spPr>
        <p:txBody>
          <a:bodyPr wrap="square" rtlCol="0">
            <a:spAutoFit/>
          </a:bodyPr>
          <a:lstStyle/>
          <a:p>
            <a:r>
              <a:rPr lang="el-GR" sz="2000" dirty="0">
                <a:solidFill>
                  <a:prstClr val="white"/>
                </a:solidFill>
                <a:latin typeface="Arial" panose="020B0604020202020204" pitchFamily="34" charset="0"/>
                <a:cs typeface="Arial" panose="020B0604020202020204" pitchFamily="34" charset="0"/>
              </a:rPr>
              <a:t>οι επιμολύνσεις, οι αιμορραγίες, η διάτρηση της μήτρας</a:t>
            </a:r>
          </a:p>
        </p:txBody>
      </p:sp>
      <p:sp>
        <p:nvSpPr>
          <p:cNvPr id="38" name="37 - TextBox"/>
          <p:cNvSpPr txBox="1"/>
          <p:nvPr/>
        </p:nvSpPr>
        <p:spPr>
          <a:xfrm>
            <a:off x="6749070" y="4861689"/>
            <a:ext cx="2790628" cy="984885"/>
          </a:xfrm>
          <a:prstGeom prst="rect">
            <a:avLst/>
          </a:prstGeom>
          <a:noFill/>
        </p:spPr>
        <p:txBody>
          <a:bodyPr wrap="square" rtlCol="0">
            <a:spAutoFit/>
          </a:bodyPr>
          <a:lstStyle/>
          <a:p>
            <a:r>
              <a:rPr lang="el-GR" sz="2000" dirty="0">
                <a:solidFill>
                  <a:prstClr val="white"/>
                </a:solidFill>
                <a:latin typeface="Arial" panose="020B0604020202020204" pitchFamily="34" charset="0"/>
                <a:cs typeface="Arial" panose="020B0604020202020204" pitchFamily="34" charset="0"/>
              </a:rPr>
              <a:t>στειρότητα, καρκίνος του μαστού </a:t>
            </a:r>
          </a:p>
          <a:p>
            <a:endParaRPr lang="el-GR" dirty="0">
              <a:solidFill>
                <a:prstClr val="white"/>
              </a:solidFill>
            </a:endParaRPr>
          </a:p>
        </p:txBody>
      </p:sp>
      <p:sp>
        <p:nvSpPr>
          <p:cNvPr id="39" name="38 - TextBox"/>
          <p:cNvSpPr txBox="1"/>
          <p:nvPr/>
        </p:nvSpPr>
        <p:spPr>
          <a:xfrm>
            <a:off x="4215923" y="4846701"/>
            <a:ext cx="2088232" cy="707886"/>
          </a:xfrm>
          <a:prstGeom prst="rect">
            <a:avLst/>
          </a:prstGeom>
          <a:noFill/>
        </p:spPr>
        <p:txBody>
          <a:bodyPr wrap="square" rtlCol="0">
            <a:spAutoFit/>
          </a:bodyPr>
          <a:lstStyle/>
          <a:p>
            <a:r>
              <a:rPr lang="el-GR" sz="2000" dirty="0">
                <a:solidFill>
                  <a:prstClr val="white"/>
                </a:solidFill>
                <a:latin typeface="Arial" panose="020B0604020202020204" pitchFamily="34" charset="0"/>
                <a:cs typeface="Arial" panose="020B0604020202020204" pitchFamily="34" charset="0"/>
              </a:rPr>
              <a:t>άγχος, αϋπνίες  φόβοι και ενοχές</a:t>
            </a:r>
          </a:p>
        </p:txBody>
      </p:sp>
      <p:sp>
        <p:nvSpPr>
          <p:cNvPr id="50" name="49 - TextBox"/>
          <p:cNvSpPr txBox="1"/>
          <p:nvPr/>
        </p:nvSpPr>
        <p:spPr>
          <a:xfrm>
            <a:off x="2166424" y="5877752"/>
            <a:ext cx="7455877" cy="369332"/>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l-GR" dirty="0">
                <a:solidFill>
                  <a:srgbClr val="B01513">
                    <a:lumMod val="60000"/>
                    <a:lumOff val="40000"/>
                  </a:srgbClr>
                </a:solidFill>
              </a:rPr>
              <a:t>**</a:t>
            </a:r>
            <a:r>
              <a:rPr lang="el-GR" dirty="0">
                <a:solidFill>
                  <a:prstClr val="white"/>
                </a:solidFill>
              </a:rPr>
              <a:t>Η έκτρωση μπορεί να αποφευχθεί με την αντισύλληψη</a:t>
            </a:r>
            <a:r>
              <a:rPr lang="el-GR" dirty="0">
                <a:solidFill>
                  <a:srgbClr val="B01513">
                    <a:lumMod val="60000"/>
                    <a:lumOff val="40000"/>
                  </a:srgbClr>
                </a:solidFill>
              </a:rPr>
              <a:t>**</a:t>
            </a:r>
            <a:r>
              <a:rPr lang="el-GR" dirty="0">
                <a:solidFill>
                  <a:prstClr val="white"/>
                </a:solidFill>
              </a:rPr>
              <a:t> </a:t>
            </a:r>
          </a:p>
        </p:txBody>
      </p:sp>
      <p:sp>
        <p:nvSpPr>
          <p:cNvPr id="4" name="3 - TextBox"/>
          <p:cNvSpPr txBox="1"/>
          <p:nvPr/>
        </p:nvSpPr>
        <p:spPr>
          <a:xfrm>
            <a:off x="1004479" y="1294258"/>
            <a:ext cx="9425354" cy="1508105"/>
          </a:xfrm>
          <a:prstGeom prst="rect">
            <a:avLst/>
          </a:prstGeom>
          <a:noFill/>
        </p:spPr>
        <p:txBody>
          <a:bodyPr wrap="square" rtlCol="0">
            <a:spAutoFit/>
          </a:bodyPr>
          <a:lstStyle/>
          <a:p>
            <a:r>
              <a:rPr lang="el-GR" sz="2300" u="sng" dirty="0">
                <a:solidFill>
                  <a:prstClr val="white"/>
                </a:solidFill>
                <a:uFill>
                  <a:solidFill>
                    <a:srgbClr val="FF0000"/>
                  </a:solidFill>
                </a:uFill>
                <a:latin typeface="Arial" panose="020B0604020202020204" pitchFamily="34" charset="0"/>
                <a:cs typeface="Arial" panose="020B0604020202020204" pitchFamily="34" charset="0"/>
              </a:rPr>
              <a:t>Άμβλωση ή έκτρωση </a:t>
            </a:r>
            <a:r>
              <a:rPr lang="el-GR" sz="2300" dirty="0">
                <a:solidFill>
                  <a:prstClr val="white"/>
                </a:solidFill>
                <a:latin typeface="Arial" panose="020B0604020202020204" pitchFamily="34" charset="0"/>
                <a:cs typeface="Arial" panose="020B0604020202020204" pitchFamily="34" charset="0"/>
              </a:rPr>
              <a:t>είναι η διακοπή μιας αδιατάρακτης ενδομητρίου κυήσεως ενός ή περισσοτέρων εμβρύων, που διενεργείται σε πρώιμη ηλικία κυήσεως </a:t>
            </a:r>
            <a:r>
              <a:rPr lang="el-GR" sz="2300" dirty="0" smtClean="0">
                <a:solidFill>
                  <a:prstClr val="white"/>
                </a:solidFill>
                <a:latin typeface="Arial" panose="020B0604020202020204" pitchFamily="34" charset="0"/>
                <a:cs typeface="Arial" panose="020B0604020202020204" pitchFamily="34" charset="0"/>
              </a:rPr>
              <a:t>και </a:t>
            </a:r>
            <a:r>
              <a:rPr lang="el-GR" sz="2300" dirty="0">
                <a:solidFill>
                  <a:prstClr val="white"/>
                </a:solidFill>
                <a:latin typeface="Arial" panose="020B0604020202020204" pitchFamily="34" charset="0"/>
                <a:cs typeface="Arial" panose="020B0604020202020204" pitchFamily="34" charset="0"/>
              </a:rPr>
              <a:t>οδηγεί σε αφαίρεση του εμβρύου από τη μήτρα, με συνέπεια τον θάνατο του κυήματος. </a:t>
            </a:r>
          </a:p>
        </p:txBody>
      </p:sp>
      <p:sp>
        <p:nvSpPr>
          <p:cNvPr id="16" name="TextBox 15"/>
          <p:cNvSpPr txBox="1"/>
          <p:nvPr/>
        </p:nvSpPr>
        <p:spPr>
          <a:xfrm>
            <a:off x="2239339" y="374573"/>
            <a:ext cx="6695341" cy="769441"/>
          </a:xfrm>
          <a:prstGeom prst="rect">
            <a:avLst/>
          </a:prstGeom>
          <a:noFill/>
        </p:spPr>
        <p:txBody>
          <a:bodyPr wrap="square" rtlCol="0">
            <a:spAutoFit/>
          </a:bodyPr>
          <a:lstStyle/>
          <a:p>
            <a:pPr algn="ctr" defTabSz="457200">
              <a:spcBef>
                <a:spcPct val="0"/>
              </a:spcBef>
            </a:pPr>
            <a:r>
              <a:rPr lang="el-GR" sz="4400" u="sng" dirty="0">
                <a:solidFill>
                  <a:prstClr val="white"/>
                </a:solidFill>
                <a:uFill>
                  <a:solidFill>
                    <a:srgbClr val="FF0000"/>
                  </a:solidFill>
                </a:uFill>
              </a:rPr>
              <a:t>ΑΜΒΛΩΣΗ-ΕΚΤΡΩΣΗ</a:t>
            </a:r>
          </a:p>
        </p:txBody>
      </p:sp>
    </p:spTree>
    <p:extLst>
      <p:ext uri="{BB962C8B-B14F-4D97-AF65-F5344CB8AC3E}">
        <p14:creationId xmlns:p14="http://schemas.microsoft.com/office/powerpoint/2010/main" val="25501122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down)">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Effect transition="in" filter="wipe(down)">
                                      <p:cBhvr>
                                        <p:cTn id="38" dur="500"/>
                                        <p:tgtEl>
                                          <p:spTgt spid="3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down)">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Effect transition="in" filter="wipe(down)">
                                      <p:cBhvr>
                                        <p:cTn id="63" dur="500"/>
                                        <p:tgtEl>
                                          <p:spTgt spid="2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8">
                                            <p:txEl>
                                              <p:pRg st="0" end="0"/>
                                            </p:txEl>
                                          </p:spTgt>
                                        </p:tgtEl>
                                        <p:attrNameLst>
                                          <p:attrName>style.visibility</p:attrName>
                                        </p:attrNameLst>
                                      </p:cBhvr>
                                      <p:to>
                                        <p:strVal val="visible"/>
                                      </p:to>
                                    </p:set>
                                    <p:animEffect transition="in" filter="wipe(down)">
                                      <p:cBhvr>
                                        <p:cTn id="68" dur="500"/>
                                        <p:tgtEl>
                                          <p:spTgt spid="3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bg/>
                                          </p:spTgt>
                                        </p:tgtEl>
                                        <p:attrNameLst>
                                          <p:attrName>style.visibility</p:attrName>
                                        </p:attrNameLst>
                                      </p:cBhvr>
                                      <p:to>
                                        <p:strVal val="visible"/>
                                      </p:to>
                                    </p:set>
                                    <p:animEffect transition="in" filter="wipe(down)">
                                      <p:cBhvr>
                                        <p:cTn id="73" dur="500"/>
                                        <p:tgtEl>
                                          <p:spTgt spid="50">
                                            <p:bg/>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0">
                                            <p:txEl>
                                              <p:pRg st="0" end="0"/>
                                            </p:txEl>
                                          </p:spTgt>
                                        </p:tgtEl>
                                        <p:attrNameLst>
                                          <p:attrName>style.visibility</p:attrName>
                                        </p:attrNameLst>
                                      </p:cBhvr>
                                      <p:to>
                                        <p:strVal val="visible"/>
                                      </p:to>
                                    </p:set>
                                    <p:animEffect transition="in" filter="wipe(down)">
                                      <p:cBhvr>
                                        <p:cTn id="76"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0" grpId="0" build="allAtOnce"/>
      <p:bldP spid="12" grpId="0" build="allAtOnce"/>
      <p:bldP spid="25" grpId="0" build="allAtOnce"/>
      <p:bldP spid="26" grpId="0" build="allAtOnce"/>
      <p:bldP spid="36" grpId="0" build="allAtOnce"/>
      <p:bldP spid="38" grpId="0" build="allAtOnce"/>
      <p:bldP spid="39" grpId="0" build="allAtOnce"/>
      <p:bldP spid="50" grpId="0" build="allAtOnce" animBg="1"/>
      <p:bldP spid="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Custom 6">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FFFFF"/>
      </a:hlink>
      <a:folHlink>
        <a:srgbClr val="FF0000"/>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844</TotalTime>
  <Words>1566</Words>
  <Application>Microsoft Office PowerPoint</Application>
  <PresentationFormat>Ευρεία οθόνη</PresentationFormat>
  <Paragraphs>164</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Century Gothic</vt:lpstr>
      <vt:lpstr>Wingdings</vt:lpstr>
      <vt:lpstr>Wingdings 3</vt:lpstr>
      <vt:lpstr>Ιόν</vt:lpstr>
      <vt:lpstr>ΒΙΟΗΘΙΚΗ: ΤΑ ΟΡΙΑ ΤΗΣ ΕΠΙΣΤΗΜΗΣ</vt:lpstr>
      <vt:lpstr>Παρουσίαση του PowerPoint</vt:lpstr>
      <vt:lpstr>ΠΕΡΙΕΧΟΜΕΝΑ</vt:lpstr>
      <vt:lpstr>ΤΙ ΕΙΝΑΙ Η ΒΙΟΗΘΙΚΗ;</vt:lpstr>
      <vt:lpstr>ΤΕΧΝΗΤΗ-ΕΞΩΣΩΜΑΤΙΚΗ ΓΟΝΙΜΟΠΟΙΗΣΗ</vt:lpstr>
      <vt:lpstr>Παρουσίαση του PowerPoint</vt:lpstr>
      <vt:lpstr>Η ΕΞΕΛΙΞΗ ΤΗΣ ΤΕΧΝΗΤΗΣ ΓΟΝΙΜΟΠΟΙΗΣΗΣ</vt:lpstr>
      <vt:lpstr>Βίντεο σχετικό με την τεχνητή-εξωσωματική γονιμοποίηση</vt:lpstr>
      <vt:lpstr>Παρουσίαση του PowerPoint</vt:lpstr>
      <vt:lpstr>Παρουσίαση του PowerPoint</vt:lpstr>
      <vt:lpstr>ΓΕΝΕΤΙΚΑ ΤΡΟΠΟΠΟΙΗΜΕΝΑ ΤΡΟΦΙΜΑ</vt:lpstr>
      <vt:lpstr>Παρουσίαση του PowerPoint</vt:lpstr>
      <vt:lpstr>ΝΟΜΟΘΕΣΙΑ</vt:lpstr>
      <vt:lpstr>ΕΥΘΑΝΑΣΙΑ</vt:lpstr>
      <vt:lpstr>ΙΣΤΟΡΙΚΗ ΑΝΑΔΡΟΜΗ</vt:lpstr>
      <vt:lpstr>ΜΟΡΦΕΣ ΕΥΘΑΝΑΣΙΑΣ</vt:lpstr>
      <vt:lpstr>Η ΘΕΣΗ ΤΗΣ ΘΡΗΣΚΕΙΑΣ </vt:lpstr>
      <vt:lpstr>Παρουσίαση του PowerPoint</vt:lpstr>
      <vt:lpstr>Παρουσίαση του PowerPoint</vt:lpstr>
      <vt:lpstr>ΙΣΤΟΡΙΑ ΤΗΣ ΚΛΩΝΟΠΟΙΗΣΗΣ</vt:lpstr>
      <vt:lpstr>ΝΟΜΟΘΕΣΙΑ</vt:lpstr>
      <vt:lpstr>ΠΕΙΡΑΜΑΤΟΖΩΑ</vt:lpstr>
      <vt:lpstr>ΣΥΜΠΕΡΑΣΜΑ</vt:lpstr>
      <vt:lpstr>ΠΗΓΕΣ</vt:lpstr>
      <vt:lpstr>ΣΥΝΤΕΛΕΣΤΕΣ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ΒΙΟΗΘΙΚΗ: ΤΑ ΟΡΙΑ ΤΗΣ ΕΠΙΣΤΗΜΗΣ</dc:title>
  <dc:creator>user</dc:creator>
  <cp:lastModifiedBy>user</cp:lastModifiedBy>
  <cp:revision>171</cp:revision>
  <dcterms:created xsi:type="dcterms:W3CDTF">2017-01-19T07:21:36Z</dcterms:created>
  <dcterms:modified xsi:type="dcterms:W3CDTF">2017-02-02T07:37:32Z</dcterms:modified>
</cp:coreProperties>
</file>