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58" r:id="rId5"/>
    <p:sldId id="260" r:id="rId6"/>
    <p:sldId id="261" r:id="rId7"/>
    <p:sldId id="262" r:id="rId8"/>
    <p:sldId id="264" r:id="rId9"/>
    <p:sldId id="265" r:id="rId10"/>
    <p:sldId id="266"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38435A26-D09A-4A6A-8C4F-727E918AA72A}" type="datetimeFigureOut">
              <a:rPr lang="el-GR" smtClean="0"/>
              <a:t>24/11/2015</a:t>
            </a:fld>
            <a:endParaRPr lang="el-GR"/>
          </a:p>
        </p:txBody>
      </p:sp>
      <p:sp>
        <p:nvSpPr>
          <p:cNvPr id="16" name="15 - Θέση αριθμού διαφάνειας"/>
          <p:cNvSpPr>
            <a:spLocks noGrp="1"/>
          </p:cNvSpPr>
          <p:nvPr>
            <p:ph type="sldNum" sz="quarter" idx="11"/>
          </p:nvPr>
        </p:nvSpPr>
        <p:spPr/>
        <p:txBody>
          <a:bodyPr/>
          <a:lstStyle/>
          <a:p>
            <a:fld id="{EAA2243D-FB75-495D-9D44-002FB60CF533}" type="slidenum">
              <a:rPr lang="el-GR" smtClean="0"/>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8435A26-D09A-4A6A-8C4F-727E918AA72A}" type="datetimeFigureOut">
              <a:rPr lang="el-GR" smtClean="0"/>
              <a:t>24/11/2015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AA2243D-FB75-495D-9D44-002FB60CF53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8435A26-D09A-4A6A-8C4F-727E918AA72A}" type="datetimeFigureOut">
              <a:rPr lang="el-GR" smtClean="0"/>
              <a:t>24/11/2015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AA2243D-FB75-495D-9D44-002FB60CF53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38435A26-D09A-4A6A-8C4F-727E918AA72A}" type="datetimeFigureOut">
              <a:rPr lang="el-GR" smtClean="0"/>
              <a:t>24/11/2015</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EAA2243D-FB75-495D-9D44-002FB60CF533}" type="slidenum">
              <a:rPr lang="el-GR" smtClean="0"/>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38435A26-D09A-4A6A-8C4F-727E918AA72A}" type="datetimeFigureOut">
              <a:rPr lang="el-GR" smtClean="0"/>
              <a:t>24/11/2015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AA2243D-FB75-495D-9D44-002FB60CF533}" type="slidenum">
              <a:rPr lang="el-GR" smtClean="0"/>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38435A26-D09A-4A6A-8C4F-727E918AA72A}" type="datetimeFigureOut">
              <a:rPr lang="el-GR" smtClean="0"/>
              <a:t>24/11/2015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AA2243D-FB75-495D-9D44-002FB60CF533}" type="slidenum">
              <a:rPr lang="el-GR" smtClean="0"/>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EAA2243D-FB75-495D-9D44-002FB60CF533}" type="slidenum">
              <a:rPr lang="el-GR" smtClean="0"/>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38435A26-D09A-4A6A-8C4F-727E918AA72A}" type="datetimeFigureOut">
              <a:rPr lang="el-GR" smtClean="0"/>
              <a:t>24/11/2015</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38435A26-D09A-4A6A-8C4F-727E918AA72A}" type="datetimeFigureOut">
              <a:rPr lang="el-GR" smtClean="0"/>
              <a:t>24/11/2015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AA2243D-FB75-495D-9D44-002FB60CF533}" type="slidenum">
              <a:rPr lang="el-GR" smtClean="0"/>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8435A26-D09A-4A6A-8C4F-727E918AA72A}" type="datetimeFigureOut">
              <a:rPr lang="el-GR" smtClean="0"/>
              <a:t>24/11/2015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AA2243D-FB75-495D-9D44-002FB60CF53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38435A26-D09A-4A6A-8C4F-727E918AA72A}" type="datetimeFigureOut">
              <a:rPr lang="el-GR" smtClean="0"/>
              <a:t>24/11/2015</a:t>
            </a:fld>
            <a:endParaRPr lang="el-GR"/>
          </a:p>
        </p:txBody>
      </p:sp>
      <p:sp>
        <p:nvSpPr>
          <p:cNvPr id="9" name="8 - Θέση αριθμού διαφάνειας"/>
          <p:cNvSpPr>
            <a:spLocks noGrp="1"/>
          </p:cNvSpPr>
          <p:nvPr>
            <p:ph type="sldNum" sz="quarter" idx="15"/>
          </p:nvPr>
        </p:nvSpPr>
        <p:spPr/>
        <p:txBody>
          <a:bodyPr/>
          <a:lstStyle/>
          <a:p>
            <a:fld id="{EAA2243D-FB75-495D-9D44-002FB60CF533}" type="slidenum">
              <a:rPr lang="el-GR" smtClean="0"/>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38435A26-D09A-4A6A-8C4F-727E918AA72A}" type="datetimeFigureOut">
              <a:rPr lang="el-GR" smtClean="0"/>
              <a:t>24/11/2015</a:t>
            </a:fld>
            <a:endParaRPr lang="el-GR"/>
          </a:p>
        </p:txBody>
      </p:sp>
      <p:sp>
        <p:nvSpPr>
          <p:cNvPr id="9" name="8 - Θέση αριθμού διαφάνειας"/>
          <p:cNvSpPr>
            <a:spLocks noGrp="1"/>
          </p:cNvSpPr>
          <p:nvPr>
            <p:ph type="sldNum" sz="quarter" idx="11"/>
          </p:nvPr>
        </p:nvSpPr>
        <p:spPr/>
        <p:txBody>
          <a:bodyPr/>
          <a:lstStyle/>
          <a:p>
            <a:fld id="{EAA2243D-FB75-495D-9D44-002FB60CF533}" type="slidenum">
              <a:rPr lang="el-GR" smtClean="0"/>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38435A26-D09A-4A6A-8C4F-727E918AA72A}" type="datetimeFigureOut">
              <a:rPr lang="el-GR" smtClean="0"/>
              <a:t>24/11/2015</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AA2243D-FB75-495D-9D44-002FB60CF533}" type="slidenum">
              <a:rPr lang="el-GR" smtClean="0"/>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l-GR" sz="2800" dirty="0" smtClean="0">
                <a:solidFill>
                  <a:schemeClr val="bg2">
                    <a:lumMod val="75000"/>
                  </a:schemeClr>
                </a:solidFill>
              </a:rPr>
              <a:t>ΣΤΑΥΡΟΣ ΧΑΡΑΛΑΜΠΟΠΟΥΛΟΣ</a:t>
            </a:r>
          </a:p>
          <a:p>
            <a:endParaRPr lang="el-GR" dirty="0"/>
          </a:p>
        </p:txBody>
      </p:sp>
      <p:sp>
        <p:nvSpPr>
          <p:cNvPr id="2" name="1 - Τίτλος"/>
          <p:cNvSpPr>
            <a:spLocks noGrp="1"/>
          </p:cNvSpPr>
          <p:nvPr>
            <p:ph type="ctrTitle"/>
          </p:nvPr>
        </p:nvSpPr>
        <p:spPr/>
        <p:txBody>
          <a:bodyPr/>
          <a:lstStyle/>
          <a:p>
            <a:r>
              <a:rPr lang="el-GR" dirty="0" smtClean="0">
                <a:solidFill>
                  <a:schemeClr val="tx2">
                    <a:lumMod val="25000"/>
                  </a:schemeClr>
                </a:solidFill>
              </a:rPr>
              <a:t>ΝΤΑΝΤΑΙΣΜΟΣ</a:t>
            </a:r>
            <a:r>
              <a:rPr lang="el-GR" dirty="0" smtClean="0"/>
              <a:t/>
            </a:r>
            <a:br>
              <a:rPr lang="el-GR" dirty="0" smtClean="0"/>
            </a:br>
            <a:endParaRPr lang="el-GR" dirty="0"/>
          </a:p>
        </p:txBody>
      </p:sp>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lstStyle/>
          <a:p>
            <a:r>
              <a:rPr lang="el-GR" dirty="0" smtClean="0">
                <a:solidFill>
                  <a:schemeClr val="bg2">
                    <a:lumMod val="60000"/>
                    <a:lumOff val="40000"/>
                  </a:schemeClr>
                </a:solidFill>
              </a:rPr>
              <a:t>                 Marcel </a:t>
            </a:r>
            <a:r>
              <a:rPr lang="el-GR" dirty="0" smtClean="0">
                <a:solidFill>
                  <a:schemeClr val="bg2">
                    <a:lumMod val="60000"/>
                    <a:lumOff val="40000"/>
                  </a:schemeClr>
                </a:solidFill>
              </a:rPr>
              <a:t>Duchamp</a:t>
            </a:r>
            <a:endParaRPr lang="el-GR" dirty="0">
              <a:solidFill>
                <a:schemeClr val="bg2">
                  <a:lumMod val="60000"/>
                  <a:lumOff val="40000"/>
                </a:schemeClr>
              </a:solidFill>
            </a:endParaRPr>
          </a:p>
        </p:txBody>
      </p:sp>
      <p:pic>
        <p:nvPicPr>
          <p:cNvPr id="26626" name="Picture 2" descr="http://cdn.shopify.com/s/files/1/0200/7124/files/marcel_duchamp-600-mona_lisa-LHOOQ-Kids_of_Dada_grande.jpg?48296"/>
          <p:cNvPicPr>
            <a:picLocks noChangeAspect="1" noChangeArrowheads="1"/>
          </p:cNvPicPr>
          <p:nvPr/>
        </p:nvPicPr>
        <p:blipFill>
          <a:blip r:embed="rId2" cstate="print"/>
          <a:srcRect/>
          <a:stretch>
            <a:fillRect/>
          </a:stretch>
        </p:blipFill>
        <p:spPr bwMode="auto">
          <a:xfrm>
            <a:off x="1619672" y="1772816"/>
            <a:ext cx="5715000" cy="3971925"/>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692696"/>
            <a:ext cx="8219256" cy="5403304"/>
          </a:xfrm>
        </p:spPr>
        <p:txBody>
          <a:bodyPr/>
          <a:lstStyle/>
          <a:p>
            <a:pPr>
              <a:buNone/>
            </a:pPr>
            <a:r>
              <a:rPr lang="el-GR" dirty="0" smtClean="0"/>
              <a:t>   </a:t>
            </a:r>
            <a:r>
              <a:rPr lang="el-GR" dirty="0" smtClean="0">
                <a:solidFill>
                  <a:schemeClr val="bg2">
                    <a:lumMod val="75000"/>
                  </a:schemeClr>
                </a:solidFill>
              </a:rPr>
              <a:t>Ο </a:t>
            </a:r>
            <a:r>
              <a:rPr lang="el-GR" dirty="0" smtClean="0">
                <a:solidFill>
                  <a:schemeClr val="bg2">
                    <a:lumMod val="75000"/>
                  </a:schemeClr>
                </a:solidFill>
              </a:rPr>
              <a:t>Ντανταϊσμός (dadaisme) είναι το πιο αντισυμβατικό κίνημα στην Ιστορία της Τέχνης και ιδρύθηκε επίσημα το 1916 στο «Καμπαρέ Βολταίρ» στη Ζυρίχη - έναν γνωστό τόπο συνάντησης ποιητών, καλλιτεχνών και διανοουμένων - από τους Τριστιάν Τζάρα, </a:t>
            </a:r>
            <a:r>
              <a:rPr lang="el-GR" dirty="0" smtClean="0">
                <a:solidFill>
                  <a:schemeClr val="bg2">
                    <a:lumMod val="75000"/>
                  </a:schemeClr>
                </a:solidFill>
              </a:rPr>
              <a:t>Ουγκώ </a:t>
            </a:r>
            <a:r>
              <a:rPr lang="el-GR" dirty="0" smtClean="0">
                <a:solidFill>
                  <a:schemeClr val="bg2">
                    <a:lumMod val="75000"/>
                  </a:schemeClr>
                </a:solidFill>
              </a:rPr>
              <a:t>Μπαλ και Χανς Αρπ. Το όνομα Νταντά (dada) είναι αβέβαιης ετυμολογίας, ίσως προέρχεται από μια λέξη διαλεγμένη τυχαία από το λεξικό ή από μια κοροϊδευτική επανάληψη της ρωσικής λέξης «ντα» (ναι), ή όπως γράφει ο ίδιος ο Τζάρα, «δεν σημαίνει τίποτα</a:t>
            </a:r>
            <a:r>
              <a:rPr lang="el-GR" dirty="0" smtClean="0">
                <a:solidFill>
                  <a:schemeClr val="bg2">
                    <a:lumMod val="75000"/>
                  </a:schemeClr>
                </a:solidFill>
              </a:rPr>
              <a:t>».</a:t>
            </a:r>
            <a:endParaRPr lang="el-GR" dirty="0">
              <a:solidFill>
                <a:schemeClr val="bg2">
                  <a:lumMod val="75000"/>
                </a:schemeClr>
              </a:solidFill>
            </a:endParaRPr>
          </a:p>
        </p:txBody>
      </p:sp>
    </p:spTree>
  </p:cSld>
  <p:clrMapOvr>
    <a:masterClrMapping/>
  </p:clrMapOvr>
  <p:transition spd="med">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67544" y="692696"/>
            <a:ext cx="8219256" cy="5403304"/>
          </a:xfrm>
        </p:spPr>
        <p:txBody>
          <a:bodyPr/>
          <a:lstStyle/>
          <a:p>
            <a:pPr>
              <a:buNone/>
            </a:pPr>
            <a:r>
              <a:rPr lang="el-GR" dirty="0" smtClean="0"/>
              <a:t>   </a:t>
            </a:r>
            <a:r>
              <a:rPr lang="el-GR" dirty="0" smtClean="0">
                <a:solidFill>
                  <a:schemeClr val="bg2">
                    <a:lumMod val="75000"/>
                  </a:schemeClr>
                </a:solidFill>
              </a:rPr>
              <a:t>Οι καλλιτέχνες του Ντανταϊσμού , </a:t>
            </a:r>
            <a:r>
              <a:rPr lang="el-GR" dirty="0" smtClean="0">
                <a:solidFill>
                  <a:schemeClr val="bg2">
                    <a:lumMod val="75000"/>
                  </a:schemeClr>
                </a:solidFill>
              </a:rPr>
              <a:t>αρχικά </a:t>
            </a:r>
            <a:r>
              <a:rPr lang="el-GR" dirty="0" smtClean="0">
                <a:solidFill>
                  <a:schemeClr val="bg2">
                    <a:lumMod val="75000"/>
                  </a:schemeClr>
                </a:solidFill>
              </a:rPr>
              <a:t>επηρεάστηκαν </a:t>
            </a:r>
            <a:r>
              <a:rPr lang="el-GR" dirty="0" smtClean="0">
                <a:solidFill>
                  <a:schemeClr val="bg2">
                    <a:lumMod val="75000"/>
                  </a:schemeClr>
                </a:solidFill>
              </a:rPr>
              <a:t>από τον κυβισμό και το </a:t>
            </a:r>
            <a:r>
              <a:rPr lang="el-GR" dirty="0" smtClean="0">
                <a:solidFill>
                  <a:schemeClr val="bg2">
                    <a:lumMod val="75000"/>
                  </a:schemeClr>
                </a:solidFill>
              </a:rPr>
              <a:t>φουτουρισμό. </a:t>
            </a:r>
            <a:r>
              <a:rPr lang="el-GR" dirty="0" smtClean="0">
                <a:solidFill>
                  <a:schemeClr val="bg2">
                    <a:lumMod val="75000"/>
                  </a:schemeClr>
                </a:solidFill>
              </a:rPr>
              <a:t>Έμπνευσή τους αποτελούσαν κατά κανόνα οι μηχανές, και οι ανθρώπινες φιγούρες τους θύμιζαν περισσότερο ρομπότ. Επέλεγαν στην τύχη σχήματα και εικόνες, καθώς και ετερογενή υλικά (μαλλί, ξύλο, φωτογραφίες και φωτομοντάζ, χαρτί, σκουπίδια), δημιουργώντας εφήμερα έργα που συνδύαζαν τη γλυπτική με τη ζωγραφική.</a:t>
            </a:r>
            <a:r>
              <a:rPr lang="el-GR" dirty="0" smtClean="0"/>
              <a:t/>
            </a:r>
            <a:br>
              <a:rPr lang="el-GR" dirty="0" smtClean="0"/>
            </a:br>
            <a:r>
              <a:rPr lang="el-GR" dirty="0" smtClean="0"/>
              <a:t/>
            </a:r>
            <a:br>
              <a:rPr lang="el-GR" dirty="0" smtClean="0"/>
            </a:br>
            <a:endParaRPr lang="el-GR" dirty="0"/>
          </a:p>
        </p:txBody>
      </p:sp>
    </p:spTree>
  </p:cSld>
  <p:clrMapOvr>
    <a:masterClrMapping/>
  </p:clrMapOvr>
  <p:transition spd="med">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 Τίτλος"/>
          <p:cNvSpPr>
            <a:spLocks noGrp="1"/>
          </p:cNvSpPr>
          <p:nvPr>
            <p:ph idx="1"/>
          </p:nvPr>
        </p:nvSpPr>
        <p:spPr>
          <a:xfrm>
            <a:off x="323528" y="764704"/>
            <a:ext cx="8363272" cy="5331296"/>
          </a:xfrm>
        </p:spPr>
        <p:txBody>
          <a:bodyPr/>
          <a:lstStyle/>
          <a:p>
            <a:pPr>
              <a:buNone/>
            </a:pPr>
            <a:r>
              <a:rPr lang="el-GR" dirty="0" smtClean="0"/>
              <a:t>   </a:t>
            </a:r>
            <a:r>
              <a:rPr lang="el-GR" dirty="0" smtClean="0">
                <a:solidFill>
                  <a:schemeClr val="bg2">
                    <a:lumMod val="75000"/>
                  </a:schemeClr>
                </a:solidFill>
              </a:rPr>
              <a:t>Θρυλική </a:t>
            </a:r>
            <a:r>
              <a:rPr lang="el-GR" dirty="0" smtClean="0">
                <a:solidFill>
                  <a:schemeClr val="bg2">
                    <a:lumMod val="75000"/>
                  </a:schemeClr>
                </a:solidFill>
              </a:rPr>
              <a:t>μορφή του κινήματος και γενικότερα της μοντέρνας τέχνης είναι ο Γάλλος ζωγράφος Μαρσέλ Ντυσάν (1887-1968), ο οποίος ταράζει το χώρο των εικαστικών τεχνών με σειρά έργων που ονόμασε «ready-</a:t>
            </a:r>
            <a:r>
              <a:rPr lang="el-GR" dirty="0" err="1" smtClean="0">
                <a:solidFill>
                  <a:schemeClr val="bg2">
                    <a:lumMod val="75000"/>
                  </a:schemeClr>
                </a:solidFill>
              </a:rPr>
              <a:t>made</a:t>
            </a:r>
            <a:r>
              <a:rPr lang="el-GR" dirty="0" smtClean="0">
                <a:solidFill>
                  <a:schemeClr val="bg2">
                    <a:lumMod val="75000"/>
                  </a:schemeClr>
                </a:solidFill>
              </a:rPr>
              <a:t>», έναν όρο που σχεδόν κατά λέξη μεταφράζεται «ήδη έτοιμο, ήδη ολοκληρωμένο αντικείμενο».</a:t>
            </a:r>
            <a:r>
              <a:rPr lang="el-GR" dirty="0" smtClean="0"/>
              <a:t> </a:t>
            </a:r>
            <a:endParaRPr lang="el-GR" dirty="0"/>
          </a:p>
        </p:txBody>
      </p:sp>
      <p:pic>
        <p:nvPicPr>
          <p:cNvPr id="4098" name="Picture 2" descr="http://www.high.org/~/media/Sites/HMA/Images/Misc/Education/TeacherResource/P2W/360w_duchamp.ashx?w=360&amp;h=477&amp;as=1&amp;la=en&amp;hash=AAD72A4C7117180E0FE5C2C2EE9A00557FDA2944"/>
          <p:cNvPicPr>
            <a:picLocks noChangeAspect="1" noChangeArrowheads="1"/>
          </p:cNvPicPr>
          <p:nvPr/>
        </p:nvPicPr>
        <p:blipFill>
          <a:blip r:embed="rId2" cstate="print"/>
          <a:srcRect/>
          <a:stretch>
            <a:fillRect/>
          </a:stretch>
        </p:blipFill>
        <p:spPr bwMode="auto">
          <a:xfrm>
            <a:off x="1403648" y="3429000"/>
            <a:ext cx="2276872" cy="3016856"/>
          </a:xfrm>
          <a:prstGeom prst="rect">
            <a:avLst/>
          </a:prstGeom>
          <a:noFill/>
        </p:spPr>
      </p:pic>
      <p:pic>
        <p:nvPicPr>
          <p:cNvPr id="4100" name="Picture 4" descr="http://www.historygraphicdesign.com/images/19/R4.jpg"/>
          <p:cNvPicPr>
            <a:picLocks noChangeAspect="1" noChangeArrowheads="1"/>
          </p:cNvPicPr>
          <p:nvPr/>
        </p:nvPicPr>
        <p:blipFill>
          <a:blip r:embed="rId3" cstate="print"/>
          <a:srcRect/>
          <a:stretch>
            <a:fillRect/>
          </a:stretch>
        </p:blipFill>
        <p:spPr bwMode="auto">
          <a:xfrm>
            <a:off x="5076056" y="3429000"/>
            <a:ext cx="2376264" cy="2968170"/>
          </a:xfrm>
          <a:prstGeom prst="rect">
            <a:avLst/>
          </a:prstGeom>
          <a:noFill/>
        </p:spPr>
      </p:pic>
    </p:spTree>
  </p:cSld>
  <p:clrMapOvr>
    <a:masterClrMapping/>
  </p:clrMapOvr>
  <p:transition spd="med">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67544" y="692696"/>
            <a:ext cx="8219256" cy="5403304"/>
          </a:xfrm>
        </p:spPr>
        <p:txBody>
          <a:bodyPr/>
          <a:lstStyle/>
          <a:p>
            <a:pPr>
              <a:buNone/>
            </a:pPr>
            <a:r>
              <a:rPr lang="el-GR" dirty="0" smtClean="0"/>
              <a:t>   </a:t>
            </a:r>
            <a:r>
              <a:rPr lang="el-GR" dirty="0" smtClean="0">
                <a:solidFill>
                  <a:schemeClr val="bg2">
                    <a:lumMod val="75000"/>
                  </a:schemeClr>
                </a:solidFill>
              </a:rPr>
              <a:t>Ο </a:t>
            </a:r>
            <a:r>
              <a:rPr lang="el-GR" dirty="0" smtClean="0">
                <a:solidFill>
                  <a:schemeClr val="bg2">
                    <a:lumMod val="75000"/>
                  </a:schemeClr>
                </a:solidFill>
              </a:rPr>
              <a:t>Ντανταϊσμός έγινε γνωστός στην </a:t>
            </a:r>
            <a:r>
              <a:rPr lang="el-GR" dirty="0" smtClean="0">
                <a:solidFill>
                  <a:schemeClr val="bg2">
                    <a:lumMod val="75000"/>
                  </a:schemeClr>
                </a:solidFill>
              </a:rPr>
              <a:t>Ελλάδα με </a:t>
            </a:r>
            <a:r>
              <a:rPr lang="el-GR" dirty="0" smtClean="0">
                <a:solidFill>
                  <a:schemeClr val="bg2">
                    <a:lumMod val="75000"/>
                  </a:schemeClr>
                </a:solidFill>
              </a:rPr>
              <a:t>πολύ μεγάλη καθυστέρηση, στην εποχή της </a:t>
            </a:r>
            <a:r>
              <a:rPr lang="el-GR" dirty="0" smtClean="0">
                <a:solidFill>
                  <a:schemeClr val="bg2">
                    <a:lumMod val="75000"/>
                  </a:schemeClr>
                </a:solidFill>
              </a:rPr>
              <a:t>Μικρασιατικής Εκστρατείας και </a:t>
            </a:r>
            <a:r>
              <a:rPr lang="el-GR" dirty="0" smtClean="0">
                <a:solidFill>
                  <a:schemeClr val="bg2">
                    <a:lumMod val="75000"/>
                  </a:schemeClr>
                </a:solidFill>
              </a:rPr>
              <a:t>μάλιστα κατά το χρόνο που είχε ήδη ξεκινήσει η φθορά του κινήματος. Έτσι ουσιαστικά το κίνημα αυτό δεν επηρέασε ούτε </a:t>
            </a:r>
            <a:r>
              <a:rPr lang="el-GR" dirty="0" err="1" smtClean="0">
                <a:solidFill>
                  <a:schemeClr val="bg2">
                    <a:lumMod val="75000"/>
                  </a:schemeClr>
                </a:solidFill>
              </a:rPr>
              <a:t>κατ΄</a:t>
            </a:r>
            <a:r>
              <a:rPr lang="el-GR" dirty="0" smtClean="0">
                <a:solidFill>
                  <a:schemeClr val="bg2">
                    <a:lumMod val="75000"/>
                  </a:schemeClr>
                </a:solidFill>
              </a:rPr>
              <a:t> ελάχιστο τη σύγχρονη ελληνική ποίηση και τις τέχνες γενικότερα</a:t>
            </a:r>
            <a:r>
              <a:rPr lang="el-GR" dirty="0" smtClean="0">
                <a:solidFill>
                  <a:schemeClr val="bg2">
                    <a:lumMod val="75000"/>
                  </a:schemeClr>
                </a:solidFill>
              </a:rPr>
              <a:t>.</a:t>
            </a:r>
          </a:p>
          <a:p>
            <a:pPr>
              <a:buNone/>
            </a:pPr>
            <a:r>
              <a:rPr lang="el-GR" dirty="0" smtClean="0">
                <a:solidFill>
                  <a:schemeClr val="bg2">
                    <a:lumMod val="75000"/>
                  </a:schemeClr>
                </a:solidFill>
              </a:rPr>
              <a:t> </a:t>
            </a:r>
            <a:r>
              <a:rPr lang="el-GR" dirty="0" smtClean="0">
                <a:solidFill>
                  <a:schemeClr val="bg2">
                    <a:lumMod val="75000"/>
                  </a:schemeClr>
                </a:solidFill>
              </a:rPr>
              <a:t>  </a:t>
            </a:r>
          </a:p>
          <a:p>
            <a:pPr>
              <a:buNone/>
            </a:pPr>
            <a:r>
              <a:rPr lang="el-GR" dirty="0" smtClean="0">
                <a:solidFill>
                  <a:schemeClr val="bg2">
                    <a:lumMod val="75000"/>
                  </a:schemeClr>
                </a:solidFill>
              </a:rPr>
              <a:t> </a:t>
            </a:r>
            <a:r>
              <a:rPr lang="el-GR" dirty="0" smtClean="0">
                <a:solidFill>
                  <a:schemeClr val="bg2">
                    <a:lumMod val="75000"/>
                  </a:schemeClr>
                </a:solidFill>
              </a:rPr>
              <a:t>  Ως </a:t>
            </a:r>
            <a:r>
              <a:rPr lang="el-GR" dirty="0" smtClean="0">
                <a:solidFill>
                  <a:schemeClr val="bg2">
                    <a:lumMod val="75000"/>
                  </a:schemeClr>
                </a:solidFill>
              </a:rPr>
              <a:t>κίνημα, ο ντανταϊσμός έπαψε να υπάρχει από το 1924 και οι εκπρόσωποί του διοχετεύτηκαν στο σουρεαλισμό.</a:t>
            </a:r>
            <a:br>
              <a:rPr lang="el-GR" dirty="0" smtClean="0">
                <a:solidFill>
                  <a:schemeClr val="bg2">
                    <a:lumMod val="75000"/>
                  </a:schemeClr>
                </a:solidFill>
              </a:rPr>
            </a:br>
            <a:r>
              <a:rPr lang="el-GR" dirty="0" smtClean="0"/>
              <a:t/>
            </a:r>
            <a:br>
              <a:rPr lang="el-GR" dirty="0" smtClean="0"/>
            </a:br>
            <a:endParaRPr lang="el-GR" dirty="0"/>
          </a:p>
        </p:txBody>
      </p:sp>
    </p:spTree>
  </p:cSld>
  <p:clrMapOvr>
    <a:masterClrMapping/>
  </p:clrMapOvr>
  <p:transition spd="med">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95536" y="620688"/>
            <a:ext cx="8291264" cy="5475312"/>
          </a:xfrm>
        </p:spPr>
        <p:txBody>
          <a:bodyPr/>
          <a:lstStyle/>
          <a:p>
            <a:pPr>
              <a:buNone/>
            </a:pPr>
            <a:r>
              <a:rPr lang="el-GR" dirty="0" smtClean="0">
                <a:solidFill>
                  <a:schemeClr val="bg2">
                    <a:lumMod val="75000"/>
                  </a:schemeClr>
                </a:solidFill>
              </a:rPr>
              <a:t>Γνωστοί καλλιτέχνες του Ντανταϊσμού υπήρξαν οι : </a:t>
            </a:r>
          </a:p>
          <a:p>
            <a:r>
              <a:rPr lang="el-GR" dirty="0" smtClean="0">
                <a:solidFill>
                  <a:schemeClr val="bg2">
                    <a:lumMod val="75000"/>
                  </a:schemeClr>
                </a:solidFill>
              </a:rPr>
              <a:t>Hans Arp </a:t>
            </a:r>
            <a:r>
              <a:rPr lang="el-GR" dirty="0" smtClean="0">
                <a:solidFill>
                  <a:schemeClr val="bg2">
                    <a:lumMod val="75000"/>
                  </a:schemeClr>
                </a:solidFill>
              </a:rPr>
              <a:t>- Ελβετία, Γαλλία και </a:t>
            </a:r>
            <a:r>
              <a:rPr lang="el-GR" dirty="0" smtClean="0">
                <a:solidFill>
                  <a:schemeClr val="bg2">
                    <a:lumMod val="75000"/>
                  </a:schemeClr>
                </a:solidFill>
              </a:rPr>
              <a:t>Γερμανία</a:t>
            </a:r>
          </a:p>
          <a:p>
            <a:r>
              <a:rPr lang="en-US" dirty="0" smtClean="0">
                <a:solidFill>
                  <a:schemeClr val="bg2">
                    <a:lumMod val="75000"/>
                  </a:schemeClr>
                </a:solidFill>
              </a:rPr>
              <a:t>Hugo </a:t>
            </a:r>
            <a:r>
              <a:rPr lang="en-US" dirty="0" smtClean="0">
                <a:solidFill>
                  <a:schemeClr val="bg2">
                    <a:lumMod val="75000"/>
                  </a:schemeClr>
                </a:solidFill>
              </a:rPr>
              <a:t>Ball – </a:t>
            </a:r>
            <a:r>
              <a:rPr lang="el-GR" dirty="0" smtClean="0">
                <a:solidFill>
                  <a:schemeClr val="bg2">
                    <a:lumMod val="75000"/>
                  </a:schemeClr>
                </a:solidFill>
              </a:rPr>
              <a:t>Ελβετία</a:t>
            </a:r>
          </a:p>
          <a:p>
            <a:r>
              <a:rPr lang="en-US" dirty="0" smtClean="0">
                <a:solidFill>
                  <a:schemeClr val="bg2">
                    <a:lumMod val="75000"/>
                  </a:schemeClr>
                </a:solidFill>
              </a:rPr>
              <a:t>Tristan </a:t>
            </a:r>
            <a:r>
              <a:rPr lang="en-US" dirty="0" smtClean="0">
                <a:solidFill>
                  <a:schemeClr val="bg2">
                    <a:lumMod val="75000"/>
                  </a:schemeClr>
                </a:solidFill>
              </a:rPr>
              <a:t>Tzara </a:t>
            </a:r>
            <a:r>
              <a:rPr lang="en-US" dirty="0" smtClean="0">
                <a:solidFill>
                  <a:schemeClr val="bg2">
                    <a:lumMod val="75000"/>
                  </a:schemeClr>
                </a:solidFill>
              </a:rPr>
              <a:t>- </a:t>
            </a:r>
            <a:r>
              <a:rPr lang="el-GR" dirty="0" smtClean="0">
                <a:solidFill>
                  <a:schemeClr val="bg2">
                    <a:lumMod val="75000"/>
                  </a:schemeClr>
                </a:solidFill>
              </a:rPr>
              <a:t>Ελβετία</a:t>
            </a:r>
            <a:endParaRPr lang="el-GR" dirty="0" smtClean="0">
              <a:solidFill>
                <a:schemeClr val="bg2">
                  <a:lumMod val="75000"/>
                </a:schemeClr>
              </a:solidFill>
            </a:endParaRPr>
          </a:p>
          <a:p>
            <a:r>
              <a:rPr lang="el-GR" dirty="0" smtClean="0">
                <a:solidFill>
                  <a:schemeClr val="bg2">
                    <a:lumMod val="75000"/>
                  </a:schemeClr>
                </a:solidFill>
              </a:rPr>
              <a:t>Marcel </a:t>
            </a:r>
            <a:r>
              <a:rPr lang="el-GR" dirty="0" smtClean="0">
                <a:solidFill>
                  <a:schemeClr val="bg2">
                    <a:lumMod val="75000"/>
                  </a:schemeClr>
                </a:solidFill>
              </a:rPr>
              <a:t>Duchamp </a:t>
            </a:r>
            <a:r>
              <a:rPr lang="el-GR" dirty="0" smtClean="0">
                <a:solidFill>
                  <a:schemeClr val="bg2">
                    <a:lumMod val="75000"/>
                  </a:schemeClr>
                </a:solidFill>
              </a:rPr>
              <a:t>- Γαλλία και Η.Π.Α</a:t>
            </a:r>
            <a:endParaRPr lang="el-GR" dirty="0">
              <a:solidFill>
                <a:schemeClr val="bg2">
                  <a:lumMod val="75000"/>
                </a:schemeClr>
              </a:solidFill>
            </a:endParaRPr>
          </a:p>
        </p:txBody>
      </p:sp>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457200" y="404664"/>
            <a:ext cx="8229600" cy="966936"/>
          </a:xfrm>
        </p:spPr>
        <p:txBody>
          <a:bodyPr/>
          <a:lstStyle/>
          <a:p>
            <a:r>
              <a:rPr lang="en-US" dirty="0" smtClean="0"/>
              <a:t>                        </a:t>
            </a:r>
            <a:r>
              <a:rPr lang="en-US" dirty="0" smtClean="0">
                <a:solidFill>
                  <a:schemeClr val="bg2">
                    <a:lumMod val="60000"/>
                    <a:lumOff val="40000"/>
                  </a:schemeClr>
                </a:solidFill>
              </a:rPr>
              <a:t>Hans </a:t>
            </a:r>
            <a:r>
              <a:rPr lang="en-US" dirty="0" smtClean="0">
                <a:solidFill>
                  <a:schemeClr val="bg2">
                    <a:lumMod val="60000"/>
                    <a:lumOff val="40000"/>
                  </a:schemeClr>
                </a:solidFill>
              </a:rPr>
              <a:t>Arp</a:t>
            </a:r>
            <a:endParaRPr lang="el-GR" dirty="0">
              <a:solidFill>
                <a:schemeClr val="bg2">
                  <a:lumMod val="60000"/>
                  <a:lumOff val="40000"/>
                </a:schemeClr>
              </a:solidFill>
            </a:endParaRPr>
          </a:p>
        </p:txBody>
      </p:sp>
      <p:pic>
        <p:nvPicPr>
          <p:cNvPr id="25602" name="Picture 2" descr="Jean Arp, 391, No. 8, Zurich, February 1919.jpg"/>
          <p:cNvPicPr>
            <a:picLocks noChangeAspect="1" noChangeArrowheads="1"/>
          </p:cNvPicPr>
          <p:nvPr/>
        </p:nvPicPr>
        <p:blipFill>
          <a:blip r:embed="rId2" cstate="print"/>
          <a:srcRect/>
          <a:stretch>
            <a:fillRect/>
          </a:stretch>
        </p:blipFill>
        <p:spPr bwMode="auto">
          <a:xfrm>
            <a:off x="2483768" y="1412776"/>
            <a:ext cx="3967708" cy="5139988"/>
          </a:xfrm>
          <a:prstGeom prst="rect">
            <a:avLst/>
          </a:prstGeom>
          <a:noFill/>
        </p:spPr>
      </p:pic>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r>
              <a:rPr lang="en-US" dirty="0" smtClean="0">
                <a:solidFill>
                  <a:schemeClr val="tx2">
                    <a:lumMod val="10000"/>
                  </a:schemeClr>
                </a:solidFill>
              </a:rPr>
              <a:t>''The symbolic view of things is a consequence of long absorption in images. Is sign language the real language of Paradise</a:t>
            </a:r>
            <a:r>
              <a:rPr lang="en-US" dirty="0" smtClean="0">
                <a:solidFill>
                  <a:schemeClr val="tx2">
                    <a:lumMod val="10000"/>
                  </a:schemeClr>
                </a:solidFill>
              </a:rPr>
              <a:t>?”</a:t>
            </a:r>
            <a:endParaRPr lang="el-GR" dirty="0" smtClean="0">
              <a:solidFill>
                <a:schemeClr val="tx2">
                  <a:lumMod val="10000"/>
                </a:schemeClr>
              </a:solidFill>
            </a:endParaRPr>
          </a:p>
          <a:p>
            <a:pPr>
              <a:buNone/>
            </a:pPr>
            <a:r>
              <a:rPr lang="el-GR" dirty="0" smtClean="0">
                <a:solidFill>
                  <a:schemeClr val="tx2">
                    <a:lumMod val="10000"/>
                  </a:schemeClr>
                </a:solidFill>
              </a:rPr>
              <a:t>   </a:t>
            </a:r>
            <a:r>
              <a:rPr lang="en-US" dirty="0" smtClean="0">
                <a:solidFill>
                  <a:schemeClr val="tx2">
                    <a:lumMod val="10000"/>
                  </a:schemeClr>
                </a:solidFill>
              </a:rPr>
              <a:t>(</a:t>
            </a:r>
            <a:r>
              <a:rPr lang="el-GR" dirty="0" smtClean="0">
                <a:solidFill>
                  <a:schemeClr val="tx2">
                    <a:lumMod val="10000"/>
                  </a:schemeClr>
                </a:solidFill>
              </a:rPr>
              <a:t>Η συμβολική άποψη για τα πράγματα είναι συνέπεια της μεγάλης απορρόφησης σε εικόνες. Είναι </a:t>
            </a:r>
            <a:r>
              <a:rPr lang="el-GR" dirty="0" smtClean="0">
                <a:solidFill>
                  <a:schemeClr val="tx2">
                    <a:lumMod val="10000"/>
                  </a:schemeClr>
                </a:solidFill>
              </a:rPr>
              <a:t>η νοηματική </a:t>
            </a:r>
            <a:r>
              <a:rPr lang="el-GR" dirty="0" smtClean="0">
                <a:solidFill>
                  <a:schemeClr val="tx2">
                    <a:lumMod val="10000"/>
                  </a:schemeClr>
                </a:solidFill>
              </a:rPr>
              <a:t>γλώσσα η πραγματική γλώσσα του </a:t>
            </a:r>
            <a:r>
              <a:rPr lang="el-GR" dirty="0" smtClean="0">
                <a:solidFill>
                  <a:schemeClr val="tx2">
                    <a:lumMod val="10000"/>
                  </a:schemeClr>
                </a:solidFill>
              </a:rPr>
              <a:t>Παραδείσου; )</a:t>
            </a:r>
            <a:endParaRPr lang="en-US" dirty="0" smtClean="0">
              <a:solidFill>
                <a:schemeClr val="tx2">
                  <a:lumMod val="10000"/>
                </a:schemeClr>
              </a:solidFill>
            </a:endParaRPr>
          </a:p>
        </p:txBody>
      </p:sp>
      <p:sp>
        <p:nvSpPr>
          <p:cNvPr id="3" name="2 - Τίτλος"/>
          <p:cNvSpPr>
            <a:spLocks noGrp="1"/>
          </p:cNvSpPr>
          <p:nvPr>
            <p:ph type="title"/>
          </p:nvPr>
        </p:nvSpPr>
        <p:spPr/>
        <p:txBody>
          <a:bodyPr/>
          <a:lstStyle/>
          <a:p>
            <a:r>
              <a:rPr lang="en-US" dirty="0" smtClean="0">
                <a:solidFill>
                  <a:schemeClr val="bg2">
                    <a:lumMod val="60000"/>
                    <a:lumOff val="40000"/>
                  </a:schemeClr>
                </a:solidFill>
              </a:rPr>
              <a:t>                        Hugo </a:t>
            </a:r>
            <a:r>
              <a:rPr lang="en-US" dirty="0" smtClean="0">
                <a:solidFill>
                  <a:schemeClr val="bg2">
                    <a:lumMod val="60000"/>
                    <a:lumOff val="40000"/>
                  </a:schemeClr>
                </a:solidFill>
              </a:rPr>
              <a:t>Ball</a:t>
            </a:r>
            <a:endParaRPr lang="el-GR" dirty="0"/>
          </a:p>
        </p:txBody>
      </p:sp>
    </p:spTree>
  </p:cSld>
  <p:clrMapOvr>
    <a:masterClrMapping/>
  </p:clrMapOvr>
  <p:transition spd="slow">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n-US" dirty="0" smtClean="0">
                <a:solidFill>
                  <a:schemeClr val="bg2">
                    <a:lumMod val="75000"/>
                  </a:schemeClr>
                </a:solidFill>
              </a:rPr>
              <a:t>“You'll never know why you exist, but you'll always allow yourselves to be easily persuaded to take life seriously.”</a:t>
            </a:r>
            <a:r>
              <a:rPr lang="en-US" dirty="0" smtClean="0"/>
              <a:t> </a:t>
            </a:r>
            <a:endParaRPr lang="el-GR" dirty="0" smtClean="0"/>
          </a:p>
          <a:p>
            <a:pPr>
              <a:buNone/>
            </a:pPr>
            <a:r>
              <a:rPr lang="el-GR" dirty="0" smtClean="0"/>
              <a:t> </a:t>
            </a:r>
            <a:r>
              <a:rPr lang="el-GR" dirty="0" smtClean="0"/>
              <a:t>  </a:t>
            </a:r>
            <a:r>
              <a:rPr lang="el-GR" dirty="0" smtClean="0">
                <a:solidFill>
                  <a:schemeClr val="bg2">
                    <a:lumMod val="75000"/>
                  </a:schemeClr>
                </a:solidFill>
              </a:rPr>
              <a:t>(Ποτέ </a:t>
            </a:r>
            <a:r>
              <a:rPr lang="el-GR" dirty="0" smtClean="0">
                <a:solidFill>
                  <a:schemeClr val="bg2">
                    <a:lumMod val="75000"/>
                  </a:schemeClr>
                </a:solidFill>
              </a:rPr>
              <a:t>δεν θα </a:t>
            </a:r>
            <a:r>
              <a:rPr lang="el-GR" dirty="0" smtClean="0">
                <a:solidFill>
                  <a:schemeClr val="bg2">
                    <a:lumMod val="75000"/>
                  </a:schemeClr>
                </a:solidFill>
              </a:rPr>
              <a:t>μάθετε </a:t>
            </a:r>
            <a:r>
              <a:rPr lang="el-GR" dirty="0" smtClean="0">
                <a:solidFill>
                  <a:schemeClr val="bg2">
                    <a:lumMod val="75000"/>
                  </a:schemeClr>
                </a:solidFill>
              </a:rPr>
              <a:t>γιατί </a:t>
            </a:r>
            <a:r>
              <a:rPr lang="el-GR" dirty="0" smtClean="0">
                <a:solidFill>
                  <a:schemeClr val="bg2">
                    <a:lumMod val="75000"/>
                  </a:schemeClr>
                </a:solidFill>
              </a:rPr>
              <a:t>υπάρχετε, </a:t>
            </a:r>
            <a:r>
              <a:rPr lang="el-GR" dirty="0" smtClean="0">
                <a:solidFill>
                  <a:schemeClr val="bg2">
                    <a:lumMod val="75000"/>
                  </a:schemeClr>
                </a:solidFill>
              </a:rPr>
              <a:t>αλλά </a:t>
            </a:r>
            <a:r>
              <a:rPr lang="el-GR" dirty="0" smtClean="0">
                <a:solidFill>
                  <a:schemeClr val="bg2">
                    <a:lumMod val="75000"/>
                  </a:schemeClr>
                </a:solidFill>
              </a:rPr>
              <a:t>πάντα θα επιτρέπετε </a:t>
            </a:r>
            <a:r>
              <a:rPr lang="el-GR" dirty="0" smtClean="0">
                <a:solidFill>
                  <a:schemeClr val="bg2">
                    <a:lumMod val="75000"/>
                  </a:schemeClr>
                </a:solidFill>
              </a:rPr>
              <a:t>στον εαυτό σας να </a:t>
            </a:r>
            <a:r>
              <a:rPr lang="el-GR" dirty="0" smtClean="0">
                <a:solidFill>
                  <a:schemeClr val="bg2">
                    <a:lumMod val="75000"/>
                  </a:schemeClr>
                </a:solidFill>
              </a:rPr>
              <a:t>πείθεται </a:t>
            </a:r>
            <a:r>
              <a:rPr lang="el-GR" dirty="0" smtClean="0">
                <a:solidFill>
                  <a:schemeClr val="bg2">
                    <a:lumMod val="75000"/>
                  </a:schemeClr>
                </a:solidFill>
              </a:rPr>
              <a:t>εύκολα να πάρει τη ζωή στα </a:t>
            </a:r>
            <a:r>
              <a:rPr lang="el-GR" dirty="0" smtClean="0">
                <a:solidFill>
                  <a:schemeClr val="bg2">
                    <a:lumMod val="75000"/>
                  </a:schemeClr>
                </a:solidFill>
              </a:rPr>
              <a:t>σοβαρά.)</a:t>
            </a:r>
            <a:endParaRPr lang="el-GR" dirty="0">
              <a:solidFill>
                <a:schemeClr val="bg2">
                  <a:lumMod val="75000"/>
                </a:schemeClr>
              </a:solidFill>
            </a:endParaRPr>
          </a:p>
        </p:txBody>
      </p:sp>
      <p:sp>
        <p:nvSpPr>
          <p:cNvPr id="3" name="2 - Τίτλος"/>
          <p:cNvSpPr>
            <a:spLocks noGrp="1"/>
          </p:cNvSpPr>
          <p:nvPr>
            <p:ph type="title"/>
          </p:nvPr>
        </p:nvSpPr>
        <p:spPr/>
        <p:txBody>
          <a:bodyPr/>
          <a:lstStyle/>
          <a:p>
            <a:r>
              <a:rPr lang="el-GR" dirty="0" smtClean="0">
                <a:solidFill>
                  <a:schemeClr val="bg2">
                    <a:lumMod val="60000"/>
                    <a:lumOff val="40000"/>
                  </a:schemeClr>
                </a:solidFill>
              </a:rPr>
              <a:t>                     </a:t>
            </a:r>
            <a:r>
              <a:rPr lang="en-US" dirty="0" smtClean="0">
                <a:solidFill>
                  <a:schemeClr val="bg2">
                    <a:lumMod val="60000"/>
                    <a:lumOff val="40000"/>
                  </a:schemeClr>
                </a:solidFill>
              </a:rPr>
              <a:t>Tristan </a:t>
            </a:r>
            <a:r>
              <a:rPr lang="en-US" dirty="0" smtClean="0">
                <a:solidFill>
                  <a:schemeClr val="bg2">
                    <a:lumMod val="60000"/>
                    <a:lumOff val="40000"/>
                  </a:schemeClr>
                </a:solidFill>
              </a:rPr>
              <a:t>Tzara</a:t>
            </a:r>
            <a:endParaRPr lang="el-GR" dirty="0">
              <a:solidFill>
                <a:schemeClr val="bg2">
                  <a:lumMod val="60000"/>
                  <a:lumOff val="40000"/>
                </a:schemeClr>
              </a:solidFill>
            </a:endParaRPr>
          </a:p>
        </p:txBody>
      </p:sp>
    </p:spTree>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71</TotalTime>
  <Words>282</Words>
  <Application>Microsoft Office PowerPoint</Application>
  <PresentationFormat>Προβολή στην οθόνη (4:3)</PresentationFormat>
  <Paragraphs>21</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Χαρτί</vt:lpstr>
      <vt:lpstr>ΝΤΑΝΤΑΙΣΜΟΣ </vt:lpstr>
      <vt:lpstr>Διαφάνεια 2</vt:lpstr>
      <vt:lpstr>Διαφάνεια 3</vt:lpstr>
      <vt:lpstr>Διαφάνεια 4</vt:lpstr>
      <vt:lpstr>Διαφάνεια 5</vt:lpstr>
      <vt:lpstr>Διαφάνεια 6</vt:lpstr>
      <vt:lpstr>                        Hans Arp</vt:lpstr>
      <vt:lpstr>                        Hugo Ball</vt:lpstr>
      <vt:lpstr>                     Tristan Tzara</vt:lpstr>
      <vt:lpstr>                 Marcel Duchamp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ΝΤΑΝΤΑΙΣΜΟΣ</dc:title>
  <dc:creator>user</dc:creator>
  <cp:lastModifiedBy>user</cp:lastModifiedBy>
  <cp:revision>8</cp:revision>
  <dcterms:created xsi:type="dcterms:W3CDTF">2015-11-24T14:09:35Z</dcterms:created>
  <dcterms:modified xsi:type="dcterms:W3CDTF">2015-11-24T15:21:08Z</dcterms:modified>
</cp:coreProperties>
</file>