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4"/>
  </p:notesMasterIdLst>
  <p:sldIdLst>
    <p:sldId id="256" r:id="rId2"/>
    <p:sldId id="257" r:id="rId3"/>
    <p:sldId id="258" r:id="rId4"/>
    <p:sldId id="259" r:id="rId5"/>
    <p:sldId id="260" r:id="rId6"/>
    <p:sldId id="261" r:id="rId7"/>
    <p:sldId id="266" r:id="rId8"/>
    <p:sldId id="262" r:id="rId9"/>
    <p:sldId id="263" r:id="rId10"/>
    <p:sldId id="264" r:id="rId11"/>
    <p:sldId id="267" r:id="rId12"/>
    <p:sldId id="265"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250"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2E558-B3C0-40CD-80DC-6960440C7FE3}" type="datetimeFigureOut">
              <a:rPr lang="el-GR" smtClean="0"/>
              <a:t>20/10/2015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204A35-D6F8-48ED-8158-DE12D10AB37A}" type="slidenum">
              <a:rPr lang="el-GR" smtClean="0"/>
              <a:t>‹#›</a:t>
            </a:fld>
            <a:endParaRPr lang="el-GR"/>
          </a:p>
        </p:txBody>
      </p:sp>
    </p:spTree>
    <p:extLst>
      <p:ext uri="{BB962C8B-B14F-4D97-AF65-F5344CB8AC3E}">
        <p14:creationId xmlns:p14="http://schemas.microsoft.com/office/powerpoint/2010/main" val="2153852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1204A35-D6F8-48ED-8158-DE12D10AB37A}" type="slidenum">
              <a:rPr lang="el-GR" smtClean="0"/>
              <a:t>4</a:t>
            </a:fld>
            <a:endParaRPr lang="el-GR" dirty="0"/>
          </a:p>
        </p:txBody>
      </p:sp>
    </p:spTree>
    <p:extLst>
      <p:ext uri="{BB962C8B-B14F-4D97-AF65-F5344CB8AC3E}">
        <p14:creationId xmlns:p14="http://schemas.microsoft.com/office/powerpoint/2010/main" val="1843221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Τίτλο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Στυλ κύριου τίτλου</a:t>
            </a:r>
            <a:endParaRPr kumimoji="0" lang="en-US"/>
          </a:p>
        </p:txBody>
      </p:sp>
      <p:sp>
        <p:nvSpPr>
          <p:cNvPr id="28" name="Θέση ημερομηνίας 27"/>
          <p:cNvSpPr>
            <a:spLocks noGrp="1"/>
          </p:cNvSpPr>
          <p:nvPr>
            <p:ph type="dt" sz="half" idx="10"/>
          </p:nvPr>
        </p:nvSpPr>
        <p:spPr/>
        <p:txBody>
          <a:bodyPr/>
          <a:lstStyle/>
          <a:p>
            <a:fld id="{5DE83600-5705-4306-8204-19F08ED64C37}" type="datetimeFigureOut">
              <a:rPr lang="el-GR" smtClean="0"/>
              <a:t>20/10/2015</a:t>
            </a:fld>
            <a:endParaRPr lang="el-GR"/>
          </a:p>
        </p:txBody>
      </p:sp>
      <p:sp>
        <p:nvSpPr>
          <p:cNvPr id="17" name="Θέση υποσέλιδου 16"/>
          <p:cNvSpPr>
            <a:spLocks noGrp="1"/>
          </p:cNvSpPr>
          <p:nvPr>
            <p:ph type="ftr" sz="quarter" idx="11"/>
          </p:nvPr>
        </p:nvSpPr>
        <p:spPr/>
        <p:txBody>
          <a:bodyPr/>
          <a:lstStyle/>
          <a:p>
            <a:endParaRPr lang="el-GR"/>
          </a:p>
        </p:txBody>
      </p:sp>
      <p:sp>
        <p:nvSpPr>
          <p:cNvPr id="29" name="Θέση αριθμού διαφάνειας 28"/>
          <p:cNvSpPr>
            <a:spLocks noGrp="1"/>
          </p:cNvSpPr>
          <p:nvPr>
            <p:ph type="sldNum" sz="quarter" idx="12"/>
          </p:nvPr>
        </p:nvSpPr>
        <p:spPr/>
        <p:txBody>
          <a:bodyPr/>
          <a:lstStyle/>
          <a:p>
            <a:fld id="{29187ABA-2D7B-430A-9C8A-147DF4337C82}" type="slidenum">
              <a:rPr lang="el-GR" smtClean="0"/>
              <a:t>‹#›</a:t>
            </a:fld>
            <a:endParaRPr lang="el-GR"/>
          </a:p>
        </p:txBody>
      </p:sp>
      <p:sp>
        <p:nvSpPr>
          <p:cNvPr id="9" name="Υπότιτλο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DE83600-5705-4306-8204-19F08ED64C37}" type="datetimeFigureOut">
              <a:rPr lang="el-GR" smtClean="0"/>
              <a:t>20/10/2015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9187ABA-2D7B-430A-9C8A-147DF4337C82}"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DE83600-5705-4306-8204-19F08ED64C37}" type="datetimeFigureOut">
              <a:rPr lang="el-GR" smtClean="0"/>
              <a:t>20/10/2015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9187ABA-2D7B-430A-9C8A-147DF4337C82}"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DE83600-5705-4306-8204-19F08ED64C37}" type="datetimeFigureOut">
              <a:rPr lang="el-GR" smtClean="0"/>
              <a:t>20/10/2015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9187ABA-2D7B-430A-9C8A-147DF4337C82}"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5DE83600-5705-4306-8204-19F08ED64C37}" type="datetimeFigureOut">
              <a:rPr lang="el-GR" smtClean="0"/>
              <a:t>20/10/2015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a:xfrm>
            <a:off x="7924800" y="6416675"/>
            <a:ext cx="762000" cy="365125"/>
          </a:xfrm>
        </p:spPr>
        <p:txBody>
          <a:bodyPr/>
          <a:lstStyle/>
          <a:p>
            <a:fld id="{29187ABA-2D7B-430A-9C8A-147DF4337C82}"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5DE83600-5705-4306-8204-19F08ED64C37}" type="datetimeFigureOut">
              <a:rPr lang="el-GR" smtClean="0"/>
              <a:t>20/10/2015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9187ABA-2D7B-430A-9C8A-147DF4337C82}"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3000"/>
          </a:xfrm>
        </p:spPr>
        <p:txBody>
          <a:bodyPr anchor="ctr"/>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p>
            <a:fld id="{5DE83600-5705-4306-8204-19F08ED64C37}" type="datetimeFigureOut">
              <a:rPr lang="el-GR" smtClean="0"/>
              <a:t>20/10/2015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9187ABA-2D7B-430A-9C8A-147DF4337C82}"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fld id="{5DE83600-5705-4306-8204-19F08ED64C37}" type="datetimeFigureOut">
              <a:rPr lang="el-GR" smtClean="0"/>
              <a:t>20/10/2015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9187ABA-2D7B-430A-9C8A-147DF4337C82}"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DE83600-5705-4306-8204-19F08ED64C37}" type="datetimeFigureOut">
              <a:rPr lang="el-GR" smtClean="0"/>
              <a:t>20/10/2015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9187ABA-2D7B-430A-9C8A-147DF4337C82}"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5DE83600-5705-4306-8204-19F08ED64C37}" type="datetimeFigureOut">
              <a:rPr lang="el-GR" smtClean="0"/>
              <a:t>20/10/2015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9187ABA-2D7B-430A-9C8A-147DF4337C82}"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Θέση κειμένου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5DE83600-5705-4306-8204-19F08ED64C37}" type="datetimeFigureOut">
              <a:rPr lang="el-GR" smtClean="0"/>
              <a:t>20/10/2015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9187ABA-2D7B-430A-9C8A-147DF4337C82}"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Θέση τίτλου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DE83600-5705-4306-8204-19F08ED64C37}" type="datetimeFigureOut">
              <a:rPr lang="el-GR" smtClean="0"/>
              <a:t>20/10/2015</a:t>
            </a:fld>
            <a:endParaRPr lang="el-GR"/>
          </a:p>
        </p:txBody>
      </p:sp>
      <p:sp>
        <p:nvSpPr>
          <p:cNvPr id="3" name="Θέση υποσέλιδου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Θέση αριθμού διαφάνειας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9187ABA-2D7B-430A-9C8A-147DF4337C82}"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116632"/>
            <a:ext cx="7772400" cy="1152128"/>
          </a:xfrm>
        </p:spPr>
        <p:txBody>
          <a:bodyPr/>
          <a:lstStyle/>
          <a:p>
            <a:r>
              <a:rPr lang="el-GR" dirty="0" smtClean="0">
                <a:effectLst/>
                <a:cs typeface="Arial" panose="020B0604020202020204" pitchFamily="34" charset="0"/>
              </a:rPr>
              <a:t>ΙμπρεσιονισμΌΣ</a:t>
            </a:r>
            <a:endParaRPr lang="el-GR" dirty="0">
              <a:effectLst/>
              <a:cs typeface="Arial" panose="020B0604020202020204" pitchFamily="34"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412776"/>
            <a:ext cx="5976664" cy="4806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4584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94269" y="332656"/>
            <a:ext cx="8229600" cy="1008112"/>
          </a:xfrm>
        </p:spPr>
        <p:txBody>
          <a:bodyPr>
            <a:noAutofit/>
          </a:bodyPr>
          <a:lstStyle/>
          <a:p>
            <a:r>
              <a:rPr lang="el-GR" sz="4000" dirty="0" smtClean="0"/>
              <a:t>Είσοδοσ </a:t>
            </a:r>
            <a:r>
              <a:rPr lang="el-GR" sz="4000" dirty="0"/>
              <a:t>στο χωριό </a:t>
            </a:r>
            <a:r>
              <a:rPr lang="el-GR" sz="4000" dirty="0" smtClean="0"/>
              <a:t>Βουαζέν, 1872</a:t>
            </a:r>
            <a:endParaRPr lang="el-GR" sz="4000"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269" y="1772816"/>
            <a:ext cx="8155459" cy="45811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8741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850106"/>
          </a:xfrm>
        </p:spPr>
        <p:txBody>
          <a:bodyPr>
            <a:normAutofit/>
          </a:bodyPr>
          <a:lstStyle/>
          <a:p>
            <a:r>
              <a:rPr lang="el-GR" sz="4000" dirty="0" smtClean="0"/>
              <a:t>Στον κήπο</a:t>
            </a:r>
            <a:endParaRPr lang="el-GR"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 y="1196752"/>
            <a:ext cx="7212064" cy="51845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73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ppt_x"/>
                                          </p:val>
                                        </p:tav>
                                        <p:tav tm="100000">
                                          <p:val>
                                            <p:strVal val="#ppt_x"/>
                                          </p:val>
                                        </p:tav>
                                      </p:tavLst>
                                    </p:anim>
                                    <p:anim calcmode="lin" valueType="num">
                                      <p:cBhvr additive="base">
                                        <p:cTn id="1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971600" y="2492896"/>
            <a:ext cx="6728792" cy="2761598"/>
          </a:xfrm>
        </p:spPr>
        <p:txBody>
          <a:bodyPr>
            <a:normAutofit/>
          </a:bodyPr>
          <a:lstStyle/>
          <a:p>
            <a:r>
              <a:rPr lang="el-GR" dirty="0" smtClean="0"/>
              <a:t>Εργασία των μαθητριών</a:t>
            </a:r>
            <a:r>
              <a:rPr lang="en-US" dirty="0" smtClean="0"/>
              <a:t>:</a:t>
            </a:r>
            <a:endParaRPr lang="el-GR" dirty="0" smtClean="0"/>
          </a:p>
          <a:p>
            <a:r>
              <a:rPr lang="el-GR" dirty="0" smtClean="0"/>
              <a:t>Παγουράκη Αλεξάνδρα</a:t>
            </a:r>
            <a:br>
              <a:rPr lang="el-GR" dirty="0" smtClean="0"/>
            </a:br>
            <a:r>
              <a:rPr lang="el-GR" dirty="0" smtClean="0"/>
              <a:t>Λουζιώτη Χριστίνα</a:t>
            </a:r>
            <a:br>
              <a:rPr lang="el-GR" dirty="0" smtClean="0"/>
            </a:br>
            <a:endParaRPr lang="el-GR" dirty="0"/>
          </a:p>
        </p:txBody>
      </p:sp>
    </p:spTree>
    <p:extLst>
      <p:ext uri="{BB962C8B-B14F-4D97-AF65-F5344CB8AC3E}">
        <p14:creationId xmlns:p14="http://schemas.microsoft.com/office/powerpoint/2010/main" val="253228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404664"/>
            <a:ext cx="8229600" cy="5832648"/>
          </a:xfrm>
          <a:prstGeom prst="rect">
            <a:avLst/>
          </a:prstGeom>
        </p:spPr>
        <p:txBody>
          <a:bodyPr>
            <a:noAutofit/>
          </a:bodyPr>
          <a:lstStyle/>
          <a:p>
            <a:pPr marL="0" indent="0">
              <a:buNone/>
            </a:pPr>
            <a:r>
              <a:rPr lang="el-GR" sz="2400" dirty="0" smtClean="0"/>
              <a:t>Ορισμός Ιμπρεσιονισμού</a:t>
            </a:r>
            <a:r>
              <a:rPr lang="en-US" sz="2400" dirty="0" smtClean="0"/>
              <a:t>:</a:t>
            </a:r>
            <a:endParaRPr lang="el-GR" sz="2400" dirty="0"/>
          </a:p>
          <a:p>
            <a:pPr marL="0" indent="0">
              <a:buNone/>
            </a:pPr>
            <a:endParaRPr lang="el-GR" sz="2400" dirty="0" smtClean="0"/>
          </a:p>
          <a:p>
            <a:pPr>
              <a:buFont typeface="Arial" panose="020B0604020202020204" pitchFamily="34" charset="0"/>
              <a:buChar char="•"/>
            </a:pPr>
            <a:r>
              <a:rPr lang="el-GR" sz="2400" dirty="0" smtClean="0"/>
              <a:t>Ιμπρεσιονισμός είναι καλλιτεχνικό ρεύμα που αναπτύχθηκε στο δεύτερο μισό του 19ου αιώνα. Αν και αρχικά καλλιεργήθηκε στο χώρο της ζωγραφικής, επηρέασε τόσο τη λογοτεχνία όσο και τη μουσική. Ο όρος Ιμπρεσιονισμός (Impressionism) πιθανόν προήλθε από το έργο του Κλωντ Μονέ Impression, Sunrise. </a:t>
            </a:r>
          </a:p>
          <a:p>
            <a:pPr marL="0" indent="0">
              <a:buNone/>
            </a:pPr>
            <a:endParaRPr lang="el-GR" sz="2400" dirty="0" smtClean="0"/>
          </a:p>
          <a:p>
            <a:pPr>
              <a:buFont typeface="Arial" panose="020B0604020202020204" pitchFamily="34" charset="0"/>
              <a:buChar char="•"/>
            </a:pPr>
            <a:r>
              <a:rPr lang="el-GR" sz="2400" dirty="0" smtClean="0"/>
              <a:t>Κύριο χαρακτηριστικό του ιμπρεσιονισμού στη ζωγραφική είναι τα ζωντανά χρώματα (κυρίως με χρήση των βασικών χρωμάτων), οι συνθέσεις σε εξωτερικούς χώρους, συχνά υπό ασυνήθιστες οπτικές γωνίες και η έμφαση στην αναπαράσταση του φωτός. Οι ιμπρεσιονιστές ζωγράφοι θέλησαν να αποτυπώσουν την άμεση εντύπωση (impression) που προκαλεί ένα αντικείμενο ή μια καθημερινή εικόνα. </a:t>
            </a:r>
            <a:br>
              <a:rPr lang="el-GR" sz="2400" dirty="0" smtClean="0"/>
            </a:br>
            <a:endParaRPr lang="el-GR" sz="2400" dirty="0"/>
          </a:p>
        </p:txBody>
      </p:sp>
    </p:spTree>
    <p:extLst>
      <p:ext uri="{BB962C8B-B14F-4D97-AF65-F5344CB8AC3E}">
        <p14:creationId xmlns:p14="http://schemas.microsoft.com/office/powerpoint/2010/main" val="9514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80">
                                          <p:stCondLst>
                                            <p:cond delay="0"/>
                                          </p:stCondLst>
                                        </p:cTn>
                                        <p:tgtEl>
                                          <p:spTgt spid="3">
                                            <p:txEl>
                                              <p:pRg st="4" end="4"/>
                                            </p:txEl>
                                          </p:spTgt>
                                        </p:tgtEl>
                                      </p:cBhvr>
                                    </p:animEffect>
                                    <p:anim calcmode="lin" valueType="num">
                                      <p:cBhvr>
                                        <p:cTn id="4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4" end="4"/>
                                            </p:txEl>
                                          </p:spTgt>
                                        </p:tgtEl>
                                      </p:cBhvr>
                                      <p:to x="100000" y="60000"/>
                                    </p:animScale>
                                    <p:animScale>
                                      <p:cBhvr>
                                        <p:cTn id="46" dur="166" decel="50000">
                                          <p:stCondLst>
                                            <p:cond delay="676"/>
                                          </p:stCondLst>
                                        </p:cTn>
                                        <p:tgtEl>
                                          <p:spTgt spid="3">
                                            <p:txEl>
                                              <p:pRg st="4" end="4"/>
                                            </p:txEl>
                                          </p:spTgt>
                                        </p:tgtEl>
                                      </p:cBhvr>
                                      <p:to x="100000" y="100000"/>
                                    </p:animScale>
                                    <p:animScale>
                                      <p:cBhvr>
                                        <p:cTn id="47" dur="26">
                                          <p:stCondLst>
                                            <p:cond delay="1312"/>
                                          </p:stCondLst>
                                        </p:cTn>
                                        <p:tgtEl>
                                          <p:spTgt spid="3">
                                            <p:txEl>
                                              <p:pRg st="4" end="4"/>
                                            </p:txEl>
                                          </p:spTgt>
                                        </p:tgtEl>
                                      </p:cBhvr>
                                      <p:to x="100000" y="80000"/>
                                    </p:animScale>
                                    <p:animScale>
                                      <p:cBhvr>
                                        <p:cTn id="48" dur="166" decel="50000">
                                          <p:stCondLst>
                                            <p:cond delay="1338"/>
                                          </p:stCondLst>
                                        </p:cTn>
                                        <p:tgtEl>
                                          <p:spTgt spid="3">
                                            <p:txEl>
                                              <p:pRg st="4" end="4"/>
                                            </p:txEl>
                                          </p:spTgt>
                                        </p:tgtEl>
                                      </p:cBhvr>
                                      <p:to x="100000" y="100000"/>
                                    </p:animScale>
                                    <p:animScale>
                                      <p:cBhvr>
                                        <p:cTn id="49" dur="26">
                                          <p:stCondLst>
                                            <p:cond delay="1642"/>
                                          </p:stCondLst>
                                        </p:cTn>
                                        <p:tgtEl>
                                          <p:spTgt spid="3">
                                            <p:txEl>
                                              <p:pRg st="4" end="4"/>
                                            </p:txEl>
                                          </p:spTgt>
                                        </p:tgtEl>
                                      </p:cBhvr>
                                      <p:to x="100000" y="90000"/>
                                    </p:animScale>
                                    <p:animScale>
                                      <p:cBhvr>
                                        <p:cTn id="50" dur="166" decel="50000">
                                          <p:stCondLst>
                                            <p:cond delay="1668"/>
                                          </p:stCondLst>
                                        </p:cTn>
                                        <p:tgtEl>
                                          <p:spTgt spid="3">
                                            <p:txEl>
                                              <p:pRg st="4" end="4"/>
                                            </p:txEl>
                                          </p:spTgt>
                                        </p:tgtEl>
                                      </p:cBhvr>
                                      <p:to x="100000" y="100000"/>
                                    </p:animScale>
                                    <p:animScale>
                                      <p:cBhvr>
                                        <p:cTn id="51" dur="26">
                                          <p:stCondLst>
                                            <p:cond delay="1808"/>
                                          </p:stCondLst>
                                        </p:cTn>
                                        <p:tgtEl>
                                          <p:spTgt spid="3">
                                            <p:txEl>
                                              <p:pRg st="4" end="4"/>
                                            </p:txEl>
                                          </p:spTgt>
                                        </p:tgtEl>
                                      </p:cBhvr>
                                      <p:to x="100000" y="95000"/>
                                    </p:animScale>
                                    <p:animScale>
                                      <p:cBhvr>
                                        <p:cTn id="5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764704"/>
            <a:ext cx="8568952" cy="6984776"/>
          </a:xfrm>
          <a:prstGeom prst="rect">
            <a:avLst/>
          </a:prstGeom>
        </p:spPr>
        <p:txBody>
          <a:bodyPr>
            <a:noAutofit/>
          </a:bodyPr>
          <a:lstStyle/>
          <a:p>
            <a:pPr>
              <a:buFont typeface="Arial" panose="020B0604020202020204" pitchFamily="34" charset="0"/>
              <a:buChar char="•"/>
            </a:pPr>
            <a:r>
              <a:rPr lang="el-GR" sz="2400" dirty="0"/>
              <a:t>Α</a:t>
            </a:r>
            <a:r>
              <a:rPr lang="el-GR" sz="2400" dirty="0" smtClean="0"/>
              <a:t>ναπτύχθηκε στη Γαλλία και ειδικότερα στην περίοδο της αυτοκρατορίας του Ναπολέοντα Γ', σε μια εποχή που η Ακαδημία Καλών Τεχνών καθόριζε με τρόπο απόλυτο τα όρια της τέχνης. Ο Ιμπρεσιονισμός θεωρείται πως ξεκίνησε ουσιαστικά από τρεις μαθητές του ζωγράφου Μαρκ Γκλαιρ τους Κλωντ Μονέ, Πιερ Ωγκύστ Ρενουάρ και Άλφρεντ Σίσλεϋ, οι οποίοι συνδέονταν μεταξύ τους φιλικά. Η μικρή αυτή αρχική ομάδα, επεκτάθηκε σταδιακά με τον Εντουάρ Μανέ και τον Εντγκάρ Ντεγκά. Ο Πωλ Σεζάν είχε επίσης επιδράσεις από τους ιμπρεσιονιστές και αργότερα ο ίδιος αποτέλεσε τον κορυφαίο ίσως εκπρόσωπο της αποκαλούμενης και μετά-ιμπρεσσιονιστικής περιόδου.</a:t>
            </a:r>
          </a:p>
          <a:p>
            <a:endParaRPr lang="el-GR" sz="2400" dirty="0" smtClean="0"/>
          </a:p>
        </p:txBody>
      </p:sp>
    </p:spTree>
    <p:extLst>
      <p:ext uri="{BB962C8B-B14F-4D97-AF65-F5344CB8AC3E}">
        <p14:creationId xmlns:p14="http://schemas.microsoft.com/office/powerpoint/2010/main" val="166786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3559"/>
            <a:ext cx="8229600" cy="836712"/>
          </a:xfrm>
        </p:spPr>
        <p:txBody>
          <a:bodyPr>
            <a:normAutofit/>
          </a:bodyPr>
          <a:lstStyle/>
          <a:p>
            <a:pPr algn="ctr"/>
            <a:r>
              <a:rPr lang="el-GR" sz="4000" dirty="0"/>
              <a:t>Καμίλ </a:t>
            </a:r>
            <a:r>
              <a:rPr lang="el-GR" sz="4000" dirty="0" smtClean="0"/>
              <a:t>Πισαρό</a:t>
            </a:r>
            <a:endParaRPr lang="el-GR" sz="4000" dirty="0"/>
          </a:p>
        </p:txBody>
      </p:sp>
      <p:sp>
        <p:nvSpPr>
          <p:cNvPr id="3" name="Θέση περιεχομένου 2"/>
          <p:cNvSpPr>
            <a:spLocks noGrp="1"/>
          </p:cNvSpPr>
          <p:nvPr>
            <p:ph idx="1"/>
          </p:nvPr>
        </p:nvSpPr>
        <p:spPr>
          <a:xfrm>
            <a:off x="106604" y="1124744"/>
            <a:ext cx="6408712" cy="5472608"/>
          </a:xfrm>
          <a:prstGeom prst="rect">
            <a:avLst/>
          </a:prstGeom>
        </p:spPr>
        <p:txBody>
          <a:bodyPr>
            <a:normAutofit fontScale="92500" lnSpcReduction="20000"/>
          </a:bodyPr>
          <a:lstStyle/>
          <a:p>
            <a:pPr>
              <a:buFont typeface="Arial" panose="020B0604020202020204" pitchFamily="34" charset="0"/>
              <a:buChar char="•"/>
            </a:pPr>
            <a:r>
              <a:rPr lang="el-GR" dirty="0"/>
              <a:t>O Καμίλ Πισαρό ή </a:t>
            </a:r>
            <a:r>
              <a:rPr lang="el-GR" dirty="0" smtClean="0"/>
              <a:t>Πισάρο, ήταν </a:t>
            </a:r>
            <a:r>
              <a:rPr lang="el-GR" dirty="0"/>
              <a:t>Γάλλος ζωγράφος, με συμμετοχή στο κίνημα του ιμπρεσιονισμού</a:t>
            </a:r>
            <a:r>
              <a:rPr lang="el-GR" dirty="0" smtClean="0"/>
              <a:t>.</a:t>
            </a:r>
          </a:p>
          <a:p>
            <a:pPr>
              <a:buFont typeface="Arial" panose="020B0604020202020204" pitchFamily="34" charset="0"/>
              <a:buChar char="•"/>
            </a:pPr>
            <a:r>
              <a:rPr lang="el-GR" dirty="0" smtClean="0"/>
              <a:t> </a:t>
            </a:r>
            <a:r>
              <a:rPr lang="el-GR" dirty="0"/>
              <a:t>Χαρακτηρίστηκε ως «πατριάρχης του ιμπρεσσιονισμού», λόγω των ιδιαίτερων χαρακτηριστικών του ύφους του, αλλά και κυριολεκτικά, διότι ήταν ηλικιακά ο γηραιότερός τους. Έχει επίσης χαρακτηριστεί ως ο «ζωγράφος της γης» καθώς μέσα από το έργο του, </a:t>
            </a:r>
            <a:r>
              <a:rPr lang="el-GR" dirty="0" smtClean="0"/>
              <a:t>εξιστόρησε, </a:t>
            </a:r>
            <a:r>
              <a:rPr lang="el-GR" dirty="0"/>
              <a:t>με </a:t>
            </a:r>
            <a:r>
              <a:rPr lang="el-GR" dirty="0" smtClean="0"/>
              <a:t>τον </a:t>
            </a:r>
            <a:r>
              <a:rPr lang="el-GR" dirty="0"/>
              <a:t>δικό του </a:t>
            </a:r>
            <a:r>
              <a:rPr lang="el-GR" dirty="0" smtClean="0"/>
              <a:t>τρόπο, </a:t>
            </a:r>
            <a:r>
              <a:rPr lang="el-GR" dirty="0"/>
              <a:t>την ζωή των αγρών, τα οργωμένα χωράφια, τα τοπία, τα ζωντανά, τους ανθρώπους και τους κόπους τους, το χωριό που κοιμάται και την πόλη που σφύζει από ζωή.</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316" y="116632"/>
            <a:ext cx="2402411" cy="3204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96384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260648"/>
            <a:ext cx="8424936" cy="6336704"/>
          </a:xfrm>
          <a:prstGeom prst="rect">
            <a:avLst/>
          </a:prstGeom>
        </p:spPr>
        <p:txBody>
          <a:bodyPr>
            <a:noAutofit/>
          </a:bodyPr>
          <a:lstStyle/>
          <a:p>
            <a:pPr marL="137160" indent="0" algn="ctr">
              <a:buNone/>
            </a:pPr>
            <a:r>
              <a:rPr lang="el-GR" sz="2400" dirty="0"/>
              <a:t>Λίγα λόγια για την ζωή </a:t>
            </a:r>
            <a:r>
              <a:rPr lang="el-GR" sz="2400" dirty="0" smtClean="0"/>
              <a:t>του</a:t>
            </a:r>
            <a:r>
              <a:rPr lang="en-US" sz="2400" dirty="0" smtClean="0"/>
              <a:t> :</a:t>
            </a:r>
            <a:endParaRPr lang="el-GR" sz="2400" dirty="0" smtClean="0"/>
          </a:p>
          <a:p>
            <a:pPr>
              <a:buFont typeface="Arial" panose="020B0604020202020204" pitchFamily="34" charset="0"/>
              <a:buChar char="•"/>
            </a:pPr>
            <a:r>
              <a:rPr lang="el-GR" sz="2400" dirty="0"/>
              <a:t>Γεννήθηκε στις 10 Ιουλίου του </a:t>
            </a:r>
            <a:r>
              <a:rPr lang="el-GR" sz="2400" dirty="0" smtClean="0"/>
              <a:t>1830, </a:t>
            </a:r>
            <a:r>
              <a:rPr lang="el-GR" sz="2400" dirty="0"/>
              <a:t>στις </a:t>
            </a:r>
            <a:r>
              <a:rPr lang="el-GR" sz="2400" dirty="0" smtClean="0"/>
              <a:t>Γαλλικές Αντίλλες.</a:t>
            </a:r>
          </a:p>
          <a:p>
            <a:pPr>
              <a:buFont typeface="Arial" panose="020B0604020202020204" pitchFamily="34" charset="0"/>
              <a:buChar char="•"/>
            </a:pPr>
            <a:r>
              <a:rPr lang="el-GR" sz="2400" dirty="0"/>
              <a:t>Το 1852, </a:t>
            </a:r>
            <a:r>
              <a:rPr lang="el-GR" sz="2400" dirty="0" smtClean="0"/>
              <a:t>εκμεταλλεύτηκε </a:t>
            </a:r>
            <a:r>
              <a:rPr lang="el-GR" sz="2400" dirty="0"/>
              <a:t>την παρουσία του ζωγράφου Φριτζ Μέλμπυ (Fritz </a:t>
            </a:r>
            <a:r>
              <a:rPr lang="el-GR" sz="2400" dirty="0" smtClean="0"/>
              <a:t>Melbye) </a:t>
            </a:r>
            <a:r>
              <a:rPr lang="el-GR" sz="2400" dirty="0"/>
              <a:t>για να ταξιδέψει μαζί του στο </a:t>
            </a:r>
            <a:r>
              <a:rPr lang="el-GR" sz="2400" dirty="0" smtClean="0"/>
              <a:t>Καράκας. Επέστρεψε </a:t>
            </a:r>
            <a:r>
              <a:rPr lang="el-GR" sz="2400" dirty="0"/>
              <a:t>στο Παρίσι το 1855, όπου μαθήτευσε στο πλευρό του Ζαν-Μπατίστ Καμίλ Κορό (</a:t>
            </a:r>
            <a:r>
              <a:rPr lang="el-GR" sz="2400" dirty="0" smtClean="0"/>
              <a:t>Jean- Baptiste </a:t>
            </a:r>
            <a:r>
              <a:rPr lang="el-GR" sz="2400" dirty="0"/>
              <a:t>Camille Corot), ενός τοπιογράφου που τον προέτρεψε να εγκαταλείψει τα ατελιέ και τους κλειστούς χώρους, να ξεχάσει ό,τι ήξερε ή είχε ακούσει μέχρι τότε και να ζωγραφίσει σε ανοιχτούς χώρους. Παράλληλα, ο Πισαρό ήρθε σε επαφή με σημαντικούς καλλιτέχνες της εποχής, όπως τον </a:t>
            </a:r>
            <a:r>
              <a:rPr lang="el-GR" sz="2400" dirty="0" smtClean="0"/>
              <a:t>Ντελακρουά.</a:t>
            </a:r>
          </a:p>
          <a:p>
            <a:pPr>
              <a:buFont typeface="Arial" panose="020B0604020202020204" pitchFamily="34" charset="0"/>
              <a:buChar char="•"/>
            </a:pPr>
            <a:r>
              <a:rPr lang="el-GR" sz="2400" dirty="0"/>
              <a:t>Το 1861 παντρεύτηκε και δύο χρόνια αργότερα, έγινε δεκτός στο Σαλόν των Απορριφθέντων με τρία έργα του. Τις δύο επόμενες χρονιές, έγινε ξανά δεκτός στο Σαλόν, βρίσκοντας θετική ανταπόκριση από τους τεχνοκριτικούς. Ο Ζολά επαίνεσε τα έργα του στο Σαλόν της ίδιας χρονιάς, και ιδιαίτερα τις Όχθες του Μάρνη.</a:t>
            </a:r>
          </a:p>
          <a:p>
            <a:pPr>
              <a:buFont typeface="Arial" panose="020B0604020202020204" pitchFamily="34" charset="0"/>
              <a:buChar char="•"/>
            </a:pPr>
            <a:endParaRPr lang="el-GR" sz="2400" dirty="0"/>
          </a:p>
        </p:txBody>
      </p:sp>
    </p:spTree>
    <p:extLst>
      <p:ext uri="{BB962C8B-B14F-4D97-AF65-F5344CB8AC3E}">
        <p14:creationId xmlns:p14="http://schemas.microsoft.com/office/powerpoint/2010/main" val="72539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xEl>
                                              <p:pRg st="2" end="2"/>
                                            </p:txEl>
                                          </p:spTgt>
                                        </p:tgtEl>
                                      </p:cBhvr>
                                    </p:animEffect>
                                    <p:animScale>
                                      <p:cBhvr>
                                        <p:cTn id="13" dur="250" autoRev="1" fill="hold"/>
                                        <p:tgtEl>
                                          <p:spTgt spid="3">
                                            <p:txEl>
                                              <p:pRg st="2" end="2"/>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3">
                                            <p:txEl>
                                              <p:pRg st="3" end="3"/>
                                            </p:txEl>
                                          </p:spTgt>
                                        </p:tgtEl>
                                      </p:cBhvr>
                                    </p:animEffect>
                                    <p:animScale>
                                      <p:cBhvr>
                                        <p:cTn id="16"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16632"/>
            <a:ext cx="8229600" cy="6552728"/>
          </a:xfrm>
          <a:prstGeom prst="rect">
            <a:avLst/>
          </a:prstGeom>
        </p:spPr>
        <p:txBody>
          <a:bodyPr>
            <a:noAutofit/>
          </a:bodyPr>
          <a:lstStyle/>
          <a:p>
            <a:pPr>
              <a:buFont typeface="Arial" panose="020B0604020202020204" pitchFamily="34" charset="0"/>
              <a:buChar char="•"/>
            </a:pPr>
            <a:r>
              <a:rPr lang="el-GR" sz="2400" dirty="0" smtClean="0"/>
              <a:t>Πέρασε </a:t>
            </a:r>
            <a:r>
              <a:rPr lang="el-GR" sz="2400" dirty="0"/>
              <a:t>δύσκολα χρόνια μέχρι το 1869, </a:t>
            </a:r>
            <a:r>
              <a:rPr lang="el-GR" sz="2400" dirty="0" smtClean="0"/>
              <a:t>καθώς ,τα </a:t>
            </a:r>
            <a:r>
              <a:rPr lang="el-GR" sz="2400" dirty="0"/>
              <a:t>έργα του δεν πωλούνταν εύκολα. Παρά τις οικονομικές του δυσχέρειες, τα έργα του εκείνης της περιόδου, χαρακτηρίζονται ως πιο ήρεμα, πιο γλυκά και πιο </a:t>
            </a:r>
            <a:r>
              <a:rPr lang="el-GR" sz="2400" dirty="0" smtClean="0"/>
              <a:t>ήπια.</a:t>
            </a:r>
            <a:endParaRPr lang="el-GR" sz="2400" dirty="0"/>
          </a:p>
          <a:p>
            <a:pPr>
              <a:buFont typeface="Arial" panose="020B0604020202020204" pitchFamily="34" charset="0"/>
              <a:buChar char="•"/>
            </a:pPr>
            <a:r>
              <a:rPr lang="el-GR" sz="2400" dirty="0"/>
              <a:t>Με το ξέσπασμα του Γαλλο- Πρωσσικού Πολέμου κατέφυγε οικογενειακώς στην Αγγλία</a:t>
            </a:r>
            <a:r>
              <a:rPr lang="el-GR" sz="2400" dirty="0" smtClean="0"/>
              <a:t>, </a:t>
            </a:r>
            <a:r>
              <a:rPr lang="el-GR" sz="2400" dirty="0"/>
              <a:t>όπου ζούσε η μητέρα του. Η αγγλική ύπαιθρος, με τα χρώματα και τα τοπία της, επέδρασε πάνω του όπως και οι πίνακες των Κόνσταμπλ και Τέρνερ, που του δίδαξαν πώς να επεξεργάζεται τον φωτισμό.</a:t>
            </a:r>
          </a:p>
          <a:p>
            <a:pPr>
              <a:buFont typeface="Arial" panose="020B0604020202020204" pitchFamily="34" charset="0"/>
              <a:buChar char="•"/>
            </a:pPr>
            <a:r>
              <a:rPr lang="el-GR" sz="2400" dirty="0"/>
              <a:t>Το 1871 επέστρεψε στο Ποντουάζ της </a:t>
            </a:r>
            <a:r>
              <a:rPr lang="el-GR" sz="2400" dirty="0" smtClean="0"/>
              <a:t>Γαλλίας</a:t>
            </a:r>
            <a:r>
              <a:rPr lang="el-GR" sz="2400" dirty="0"/>
              <a:t> </a:t>
            </a:r>
            <a:r>
              <a:rPr lang="el-GR" sz="2400" dirty="0" smtClean="0"/>
              <a:t>. </a:t>
            </a:r>
            <a:r>
              <a:rPr lang="el-GR" sz="2400" dirty="0"/>
              <a:t>Τα επόμενα χρόνια, άντλησε έμπνευση από τα χρώματα και τα τοπία της κοιλάδας </a:t>
            </a:r>
            <a:r>
              <a:rPr lang="el-GR" sz="2400" dirty="0" smtClean="0"/>
              <a:t>Ουάζ</a:t>
            </a:r>
            <a:r>
              <a:rPr lang="el-GR" sz="2400" dirty="0"/>
              <a:t> </a:t>
            </a:r>
            <a:r>
              <a:rPr lang="el-GR" sz="2400" dirty="0" smtClean="0"/>
              <a:t>. </a:t>
            </a:r>
            <a:r>
              <a:rPr lang="el-GR" sz="2400" dirty="0"/>
              <a:t>Τ</a:t>
            </a:r>
            <a:r>
              <a:rPr lang="el-GR" sz="2400" dirty="0" smtClean="0"/>
              <a:t>ο </a:t>
            </a:r>
            <a:r>
              <a:rPr lang="el-GR" sz="2400" dirty="0"/>
              <a:t>1882 </a:t>
            </a:r>
            <a:r>
              <a:rPr lang="el-GR" sz="2400" dirty="0" smtClean="0"/>
              <a:t> </a:t>
            </a:r>
            <a:r>
              <a:rPr lang="el-GR" sz="2400" dirty="0"/>
              <a:t>συμμετείχε σε όλες τις ιμπρεσιονιστικές εκθέσεις (</a:t>
            </a:r>
            <a:r>
              <a:rPr lang="el-GR" sz="2400" dirty="0" smtClean="0"/>
              <a:t>συνολικά εννέα) μέχρι </a:t>
            </a:r>
            <a:r>
              <a:rPr lang="el-GR" sz="2400" dirty="0"/>
              <a:t>και το 1886. </a:t>
            </a:r>
            <a:endParaRPr lang="el-GR" sz="2400" dirty="0" smtClean="0"/>
          </a:p>
          <a:p>
            <a:pPr>
              <a:buFont typeface="Arial" panose="020B0604020202020204" pitchFamily="34" charset="0"/>
              <a:buChar char="•"/>
            </a:pPr>
            <a:r>
              <a:rPr lang="el-GR" sz="2400" dirty="0" smtClean="0"/>
              <a:t>Ο </a:t>
            </a:r>
            <a:r>
              <a:rPr lang="el-GR" sz="2400" dirty="0"/>
              <a:t>Πισαρό πέθανε στο Παρίσι στις 13 Νοεμβρίου (ή κατά άλλους στις 12 Νοεμβρίου) του 1903, σε ηλικία 73 ετών, και ενώ είχε αρχίσει να αναγνωρίζεται το σύνολο του έργου του.</a:t>
            </a:r>
          </a:p>
        </p:txBody>
      </p:sp>
    </p:spTree>
    <p:extLst>
      <p:ext uri="{BB962C8B-B14F-4D97-AF65-F5344CB8AC3E}">
        <p14:creationId xmlns:p14="http://schemas.microsoft.com/office/powerpoint/2010/main" val="105078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1331640" y="1556792"/>
            <a:ext cx="6372287" cy="854944"/>
          </a:xfrm>
        </p:spPr>
        <p:txBody>
          <a:bodyPr>
            <a:noAutofit/>
          </a:bodyPr>
          <a:lstStyle/>
          <a:p>
            <a:r>
              <a:rPr lang="el-GR" sz="4000" dirty="0" smtClean="0"/>
              <a:t>Μερικά από τα έργα του</a:t>
            </a:r>
            <a:endParaRPr lang="el-GR" sz="4000" dirty="0"/>
          </a:p>
        </p:txBody>
      </p:sp>
    </p:spTree>
    <p:extLst>
      <p:ext uri="{BB962C8B-B14F-4D97-AF65-F5344CB8AC3E}">
        <p14:creationId xmlns:p14="http://schemas.microsoft.com/office/powerpoint/2010/main" val="184346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4000" dirty="0"/>
              <a:t>The Boulevard Montmartre at </a:t>
            </a:r>
            <a:r>
              <a:rPr lang="en-US" sz="4000" dirty="0" smtClean="0"/>
              <a:t>Night</a:t>
            </a:r>
            <a:r>
              <a:rPr lang="el-GR" sz="4000" dirty="0" smtClean="0"/>
              <a:t>,</a:t>
            </a:r>
            <a:r>
              <a:rPr lang="en-US" sz="4000" dirty="0" smtClean="0"/>
              <a:t>1897</a:t>
            </a:r>
            <a:endParaRPr lang="el-GR" sz="4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748154"/>
            <a:ext cx="5760640" cy="4776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4766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57200" y="260648"/>
            <a:ext cx="8229600" cy="905272"/>
          </a:xfrm>
        </p:spPr>
        <p:txBody>
          <a:bodyPr>
            <a:normAutofit/>
          </a:bodyPr>
          <a:lstStyle/>
          <a:p>
            <a:r>
              <a:rPr lang="en-US" sz="4000" dirty="0"/>
              <a:t>La route </a:t>
            </a:r>
            <a:r>
              <a:rPr lang="en-US" sz="4000" dirty="0" smtClean="0"/>
              <a:t>d‘Eragny</a:t>
            </a:r>
            <a:endParaRPr lang="el-GR" sz="4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40768"/>
            <a:ext cx="8111958" cy="4968552"/>
          </a:xfrm>
          <a:prstGeom prst="rect">
            <a:avLst/>
          </a:prstGeom>
          <a:ln>
            <a:noFill/>
          </a:ln>
          <a:effectLst>
            <a:softEdge rad="112500"/>
          </a:effectLst>
        </p:spPr>
      </p:pic>
    </p:spTree>
    <p:extLst>
      <p:ext uri="{BB962C8B-B14F-4D97-AF65-F5344CB8AC3E}">
        <p14:creationId xmlns:p14="http://schemas.microsoft.com/office/powerpoint/2010/main" val="169420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141</TotalTime>
  <Words>679</Words>
  <Application>Microsoft Office PowerPoint</Application>
  <PresentationFormat>Προβολή στην οθόνη (4:3)</PresentationFormat>
  <Paragraphs>26</Paragraphs>
  <Slides>12</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Αποκορύφωμα</vt:lpstr>
      <vt:lpstr>ΙμπρεσιονισμΌΣ</vt:lpstr>
      <vt:lpstr>Παρουσίαση του PowerPoint</vt:lpstr>
      <vt:lpstr>Παρουσίαση του PowerPoint</vt:lpstr>
      <vt:lpstr>Καμίλ Πισαρό</vt:lpstr>
      <vt:lpstr>Παρουσίαση του PowerPoint</vt:lpstr>
      <vt:lpstr>Παρουσίαση του PowerPoint</vt:lpstr>
      <vt:lpstr>Μερικά από τα έργα του</vt:lpstr>
      <vt:lpstr>The Boulevard Montmartre at Night,1897</vt:lpstr>
      <vt:lpstr>La route d‘Eragny</vt:lpstr>
      <vt:lpstr>Είσοδοσ στο χωριό Βουαζέν, 1872</vt:lpstr>
      <vt:lpstr>Στον κήπο</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XristinaLouzioti</dc:creator>
  <cp:lastModifiedBy>XristinaLouzioti</cp:lastModifiedBy>
  <cp:revision>15</cp:revision>
  <dcterms:created xsi:type="dcterms:W3CDTF">2015-10-20T19:20:28Z</dcterms:created>
  <dcterms:modified xsi:type="dcterms:W3CDTF">2015-10-20T21:41:44Z</dcterms:modified>
</cp:coreProperties>
</file>