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0"/>
  </p:notes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23" autoAdjust="0"/>
    <p:restoredTop sz="94660"/>
  </p:normalViewPr>
  <p:slideViewPr>
    <p:cSldViewPr>
      <p:cViewPr varScale="1">
        <p:scale>
          <a:sx n="103" d="100"/>
          <a:sy n="103" d="100"/>
        </p:scale>
        <p:origin x="-2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4FAB42-2FE5-4016-9B46-4D9A385B801B}" type="datetimeFigureOut">
              <a:rPr lang="el-GR" smtClean="0"/>
              <a:pPr/>
              <a:t>05/02/2015</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E060A0-C399-4E3F-ABDC-2D802B629693}" type="slidenum">
              <a:rPr lang="el-GR" smtClean="0"/>
              <a:pPr/>
              <a:t>‹#›</a:t>
            </a:fld>
            <a:endParaRPr lang="el-GR"/>
          </a:p>
        </p:txBody>
      </p:sp>
    </p:spTree>
    <p:extLst>
      <p:ext uri="{BB962C8B-B14F-4D97-AF65-F5344CB8AC3E}">
        <p14:creationId xmlns:p14="http://schemas.microsoft.com/office/powerpoint/2010/main" val="17245222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3" name="22 - Ορθογώνιο"/>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23 - Ορθογώνιο"/>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24 - Ορθογώνιο"/>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25 - Ορθογώνιο"/>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Ορθογώνιο"/>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29 - Στρογγυλεμένο ορθογώνιο"/>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30 - Στρογγυλεμένο ορθογώνιο"/>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Ορθογώνιο"/>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 Ορθογώνιο"/>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6705600" y="4206240"/>
            <a:ext cx="960120" cy="457200"/>
          </a:xfrm>
        </p:spPr>
        <p:txBody>
          <a:bodyPr/>
          <a:lstStyle/>
          <a:p>
            <a:fld id="{210D9427-5736-4666-9F7E-140A86B28D0E}" type="datetimeFigureOut">
              <a:rPr lang="el-GR" smtClean="0"/>
              <a:pPr/>
              <a:t>05/02/2015</a:t>
            </a:fld>
            <a:endParaRPr lang="el-GR"/>
          </a:p>
        </p:txBody>
      </p:sp>
      <p:sp>
        <p:nvSpPr>
          <p:cNvPr id="17" name="16 - Θέση υποσέλιδου"/>
          <p:cNvSpPr>
            <a:spLocks noGrp="1"/>
          </p:cNvSpPr>
          <p:nvPr>
            <p:ph type="ftr" sz="quarter" idx="11"/>
          </p:nvPr>
        </p:nvSpPr>
        <p:spPr>
          <a:xfrm>
            <a:off x="5410200" y="4205288"/>
            <a:ext cx="1295400" cy="457200"/>
          </a:xfrm>
        </p:spPr>
        <p:txBody>
          <a:bodyPr/>
          <a:lstStyle/>
          <a:p>
            <a:endParaRPr lang="el-GR"/>
          </a:p>
        </p:txBody>
      </p:sp>
      <p:sp>
        <p:nvSpPr>
          <p:cNvPr id="29" name="28 - Θέση αριθμού διαφάνειας"/>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AD948502-B2BC-4AFF-9CE5-4C4A0F7E347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10D9427-5736-4666-9F7E-140A86B28D0E}" type="datetimeFigureOut">
              <a:rPr lang="el-GR" smtClean="0"/>
              <a:pPr/>
              <a:t>05/02/2015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D948502-B2BC-4AFF-9CE5-4C4A0F7E347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1143000"/>
            <a:ext cx="1905000" cy="54864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143000"/>
            <a:ext cx="6248400" cy="548640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10D9427-5736-4666-9F7E-140A86B28D0E}" type="datetimeFigureOut">
              <a:rPr lang="el-GR" smtClean="0"/>
              <a:pPr/>
              <a:t>05/02/2015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D948502-B2BC-4AFF-9CE5-4C4A0F7E347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10D9427-5736-4666-9F7E-140A86B28D0E}" type="datetimeFigureOut">
              <a:rPr lang="el-GR" smtClean="0"/>
              <a:pPr/>
              <a:t>05/02/2015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D948502-B2BC-4AFF-9CE5-4C4A0F7E347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210D9427-5736-4666-9F7E-140A86B28D0E}" type="datetimeFigureOut">
              <a:rPr lang="el-GR" smtClean="0"/>
              <a:pPr/>
              <a:t>05/02/2015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D948502-B2BC-4AFF-9CE5-4C4A0F7E347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210D9427-5736-4666-9F7E-140A86B28D0E}" type="datetimeFigureOut">
              <a:rPr lang="el-GR" smtClean="0"/>
              <a:pPr/>
              <a:t>05/02/2015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D948502-B2BC-4AFF-9CE5-4C4A0F7E347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381000" y="1143000"/>
            <a:ext cx="8382000" cy="1069848"/>
          </a:xfrm>
        </p:spPr>
        <p:txBody>
          <a:bodyPr anchor="ctr"/>
          <a:lstStyle>
            <a:lvl1pPr>
              <a:defRPr sz="4000" b="0" i="0"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6" name="25 - Θέση ημερομηνίας"/>
          <p:cNvSpPr>
            <a:spLocks noGrp="1"/>
          </p:cNvSpPr>
          <p:nvPr>
            <p:ph type="dt" sz="half" idx="10"/>
          </p:nvPr>
        </p:nvSpPr>
        <p:spPr/>
        <p:txBody>
          <a:bodyPr rtlCol="0"/>
          <a:lstStyle/>
          <a:p>
            <a:fld id="{210D9427-5736-4666-9F7E-140A86B28D0E}" type="datetimeFigureOut">
              <a:rPr lang="el-GR" smtClean="0"/>
              <a:pPr/>
              <a:t>05/02/2015</a:t>
            </a:fld>
            <a:endParaRPr lang="el-GR"/>
          </a:p>
        </p:txBody>
      </p:sp>
      <p:sp>
        <p:nvSpPr>
          <p:cNvPr id="27" name="26 - Θέση αριθμού διαφάνειας"/>
          <p:cNvSpPr>
            <a:spLocks noGrp="1"/>
          </p:cNvSpPr>
          <p:nvPr>
            <p:ph type="sldNum" sz="quarter" idx="11"/>
          </p:nvPr>
        </p:nvSpPr>
        <p:spPr/>
        <p:txBody>
          <a:bodyPr rtlCol="0"/>
          <a:lstStyle/>
          <a:p>
            <a:fld id="{AD948502-B2BC-4AFF-9CE5-4C4A0F7E347D}" type="slidenum">
              <a:rPr lang="el-GR" smtClean="0"/>
              <a:pPr/>
              <a:t>‹#›</a:t>
            </a:fld>
            <a:endParaRPr lang="el-GR"/>
          </a:p>
        </p:txBody>
      </p:sp>
      <p:sp>
        <p:nvSpPr>
          <p:cNvPr id="28" name="27 - Θέση υποσέλιδου"/>
          <p:cNvSpPr>
            <a:spLocks noGrp="1"/>
          </p:cNvSpPr>
          <p:nvPr>
            <p:ph type="ftr" sz="quarter" idx="12"/>
          </p:nvPr>
        </p:nvSpPr>
        <p:spPr/>
        <p:txBody>
          <a:bodyPr rtlCol="0"/>
          <a:lstStyle/>
          <a:p>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a:xfrm>
            <a:off x="6583680" y="612648"/>
            <a:ext cx="957264" cy="457200"/>
          </a:xfrm>
        </p:spPr>
        <p:txBody>
          <a:bodyPr/>
          <a:lstStyle/>
          <a:p>
            <a:fld id="{210D9427-5736-4666-9F7E-140A86B28D0E}" type="datetimeFigureOut">
              <a:rPr lang="el-GR" smtClean="0"/>
              <a:pPr/>
              <a:t>05/02/2015</a:t>
            </a:fld>
            <a:endParaRPr lang="el-GR"/>
          </a:p>
        </p:txBody>
      </p:sp>
      <p:sp>
        <p:nvSpPr>
          <p:cNvPr id="4" name="3 - Θέση υποσέλιδου"/>
          <p:cNvSpPr>
            <a:spLocks noGrp="1"/>
          </p:cNvSpPr>
          <p:nvPr>
            <p:ph type="ftr" sz="quarter" idx="11"/>
          </p:nvPr>
        </p:nvSpPr>
        <p:spPr>
          <a:xfrm>
            <a:off x="5257800" y="612648"/>
            <a:ext cx="1325880" cy="457200"/>
          </a:xfrm>
        </p:spPr>
        <p:txBody>
          <a:bodyPr/>
          <a:lstStyle/>
          <a:p>
            <a:endParaRPr lang="el-GR"/>
          </a:p>
        </p:txBody>
      </p:sp>
      <p:sp>
        <p:nvSpPr>
          <p:cNvPr id="5" name="4 - Θέση αριθμού διαφάνειας"/>
          <p:cNvSpPr>
            <a:spLocks noGrp="1"/>
          </p:cNvSpPr>
          <p:nvPr>
            <p:ph type="sldNum" sz="quarter" idx="12"/>
          </p:nvPr>
        </p:nvSpPr>
        <p:spPr>
          <a:xfrm>
            <a:off x="8174736" y="2272"/>
            <a:ext cx="762000" cy="365760"/>
          </a:xfrm>
        </p:spPr>
        <p:txBody>
          <a:bodyPr/>
          <a:lstStyle/>
          <a:p>
            <a:fld id="{AD948502-B2BC-4AFF-9CE5-4C4A0F7E347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10D9427-5736-4666-9F7E-140A86B28D0E}" type="datetimeFigureOut">
              <a:rPr lang="el-GR" smtClean="0"/>
              <a:pPr/>
              <a:t>05/02/2015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AD948502-B2BC-4AFF-9CE5-4C4A0F7E347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353496" y="1101970"/>
            <a:ext cx="3383280" cy="877824"/>
          </a:xfrm>
        </p:spPr>
        <p:txBody>
          <a:bodyPr anchor="b"/>
          <a:lstStyle>
            <a:lvl1pPr algn="l">
              <a:buNone/>
              <a:defRPr sz="1800" b="1"/>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210D9427-5736-4666-9F7E-140A86B28D0E}" type="datetimeFigureOut">
              <a:rPr lang="el-GR" smtClean="0"/>
              <a:pPr/>
              <a:t>05/02/2015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D948502-B2BC-4AFF-9CE5-4C4A0F7E347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10D9427-5736-4666-9F7E-140A86B28D0E}" type="datetimeFigureOut">
              <a:rPr lang="el-GR" smtClean="0"/>
              <a:pPr/>
              <a:t>05/02/2015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D948502-B2BC-4AFF-9CE5-4C4A0F7E347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 Ορθογώνιο"/>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Ορθογώνιο"/>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29 - Ορθογώνιο"/>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30 - Ορθογώνιο"/>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 Ορθογώνιο"/>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32 - Στρογγυλεμένο ορθογώνιο"/>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33 - Στρογγυλεμένο ορθογώνιο"/>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34 - Ορθογώνιο"/>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 Ορθογώνιο"/>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 Ορθογώνιο"/>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37 - Ορθογώνιο"/>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 Ορθογώνιο"/>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39 - Ορθογώνιο"/>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Θέση τίτλου"/>
          <p:cNvSpPr>
            <a:spLocks noGrp="1"/>
          </p:cNvSpPr>
          <p:nvPr>
            <p:ph type="title"/>
          </p:nvPr>
        </p:nvSpPr>
        <p:spPr>
          <a:xfrm>
            <a:off x="457200" y="1143000"/>
            <a:ext cx="8229600" cy="10668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210D9427-5736-4666-9F7E-140A86B28D0E}" type="datetimeFigureOut">
              <a:rPr lang="el-GR" smtClean="0"/>
              <a:pPr/>
              <a:t>05/02/2015</a:t>
            </a:fld>
            <a:endParaRPr lang="el-GR"/>
          </a:p>
        </p:txBody>
      </p:sp>
      <p:sp>
        <p:nvSpPr>
          <p:cNvPr id="3" name="2 - Θέση υποσέλιδου"/>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l-GR"/>
          </a:p>
        </p:txBody>
      </p:sp>
      <p:sp>
        <p:nvSpPr>
          <p:cNvPr id="23" name="22 - Θέση αριθμού διαφάνειας"/>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AD948502-B2BC-4AFF-9CE5-4C4A0F7E347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scene3d>
            <a:camera prst="orthographicFront"/>
            <a:lightRig rig="threePt" dir="t"/>
          </a:scene3d>
          <a:sp3d>
            <a:bevelT w="101600" prst="riblet"/>
          </a:sp3d>
        </p:spPr>
        <p:txBody>
          <a:bodyPr/>
          <a:lstStyle/>
          <a:p>
            <a:r>
              <a:rPr lang="el-GR" dirty="0" smtClean="0"/>
              <a:t>ΕΡΓΑΣΙΑ ΓΙΑ ΠΕΖΟΥΣ</a:t>
            </a:r>
            <a:endParaRPr lang="el-GR" dirty="0"/>
          </a:p>
        </p:txBody>
      </p:sp>
      <p:sp>
        <p:nvSpPr>
          <p:cNvPr id="3" name="2 - Υπότιτλος"/>
          <p:cNvSpPr>
            <a:spLocks noGrp="1"/>
          </p:cNvSpPr>
          <p:nvPr>
            <p:ph type="subTitle" idx="1"/>
          </p:nvPr>
        </p:nvSpPr>
        <p:spPr>
          <a:effectLst>
            <a:innerShdw blurRad="63500" dist="50800" dir="13500000">
              <a:prstClr val="black">
                <a:alpha val="50000"/>
              </a:prstClr>
            </a:innerShdw>
          </a:effectLst>
        </p:spPr>
        <p:txBody>
          <a:bodyPr>
            <a:normAutofit/>
          </a:bodyPr>
          <a:lstStyle/>
          <a:p>
            <a:r>
              <a:rPr lang="el-GR" dirty="0" smtClean="0"/>
              <a:t>Ελισάβετ </a:t>
            </a:r>
            <a:r>
              <a:rPr lang="el-GR" dirty="0" err="1" smtClean="0"/>
              <a:t>Κατσαούνη</a:t>
            </a:r>
            <a:endParaRPr lang="el-GR" dirty="0" smtClean="0"/>
          </a:p>
          <a:p>
            <a:r>
              <a:rPr lang="el-GR" dirty="0" smtClean="0"/>
              <a:t>Ανδριάνα Κοιλιά</a:t>
            </a:r>
          </a:p>
          <a:p>
            <a:r>
              <a:rPr lang="el-GR" dirty="0" smtClean="0"/>
              <a:t>Λευτέρης Χατζηαποστόλου</a:t>
            </a:r>
          </a:p>
          <a:p>
            <a:r>
              <a:rPr lang="el-GR" dirty="0" smtClean="0"/>
              <a:t>Αλεξία </a:t>
            </a:r>
            <a:r>
              <a:rPr lang="el-GR" dirty="0" err="1" smtClean="0"/>
              <a:t>Κορδένη</a:t>
            </a:r>
            <a:endParaRPr lang="el-GR" dirty="0"/>
          </a:p>
        </p:txBody>
      </p:sp>
    </p:spTree>
  </p:cSld>
  <p:clrMapOvr>
    <a:masterClrMapping/>
  </p:clrMapOvr>
  <p:transition advClick="0" advTm="7000">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scene3d>
            <a:camera prst="orthographicFront"/>
            <a:lightRig rig="threePt" dir="t"/>
          </a:scene3d>
          <a:sp3d>
            <a:bevelT w="101600" prst="riblet"/>
          </a:sp3d>
        </p:spPr>
        <p:txBody>
          <a:bodyPr>
            <a:normAutofit/>
          </a:bodyPr>
          <a:lstStyle/>
          <a:p>
            <a:r>
              <a:rPr lang="el-GR" dirty="0" smtClean="0"/>
              <a:t> </a:t>
            </a:r>
            <a:endParaRPr lang="el-GR" sz="1300" dirty="0"/>
          </a:p>
        </p:txBody>
      </p:sp>
      <p:sp>
        <p:nvSpPr>
          <p:cNvPr id="3" name="2 - Υπότιτλος"/>
          <p:cNvSpPr>
            <a:spLocks noGrp="1"/>
          </p:cNvSpPr>
          <p:nvPr>
            <p:ph type="subTitle" idx="1"/>
          </p:nvPr>
        </p:nvSpPr>
        <p:spPr>
          <a:xfrm>
            <a:off x="457200" y="3899938"/>
            <a:ext cx="8686800" cy="2958062"/>
          </a:xfrm>
          <a:effectLst>
            <a:innerShdw blurRad="63500" dist="50800" dir="13500000">
              <a:prstClr val="black">
                <a:alpha val="50000"/>
              </a:prstClr>
            </a:innerShdw>
          </a:effectLst>
        </p:spPr>
        <p:txBody>
          <a:bodyPr>
            <a:normAutofit fontScale="92500" lnSpcReduction="20000"/>
          </a:bodyPr>
          <a:lstStyle/>
          <a:p>
            <a:r>
              <a:rPr lang="el-GR" dirty="0" smtClean="0"/>
              <a:t> Με αφορμή τις εμπειρίες μας στις καθημερινές μας περιπλανήσεις στην πόλη, αποφασίσαμε να επιλέξουμε ως πρώτη ομάδα της τάξεως του </a:t>
            </a:r>
            <a:r>
              <a:rPr lang="en-US" dirty="0" smtClean="0"/>
              <a:t>project</a:t>
            </a:r>
            <a:r>
              <a:rPr lang="el-GR" dirty="0" smtClean="0"/>
              <a:t>, με το όνομα ‘’Κυκλοφορώ με ασφάλεια στην πόλη’’, τον τομέα που αφορά τους πεζούς.</a:t>
            </a:r>
          </a:p>
          <a:p>
            <a:r>
              <a:rPr lang="el-GR" dirty="0" smtClean="0"/>
              <a:t>       Με την βοήθεια του καθηγητή μας κυρίου </a:t>
            </a:r>
            <a:r>
              <a:rPr lang="el-GR" dirty="0" err="1" smtClean="0"/>
              <a:t>Κορδένη</a:t>
            </a:r>
            <a:r>
              <a:rPr lang="el-GR" dirty="0" smtClean="0"/>
              <a:t> και την συνεργασία μεταξύ των μελών της ομάδας, ασχοληθήκαμε με το αντικείμενο που αφορά την συμπεριφορά και την εμπειρία των πεζών κατά την περιήγησή τους στην πόλη μας καθώς και την προσωπική τους άποψη για τους δρόμους και την άνεση κυκλοφορίας σε αυτούς.</a:t>
            </a:r>
            <a:endParaRPr lang="el-GR" b="1" dirty="0"/>
          </a:p>
        </p:txBody>
      </p:sp>
      <p:pic>
        <p:nvPicPr>
          <p:cNvPr id="4" name="3 - Εικόνα" descr="Pezodromio3_228.jpg"/>
          <p:cNvPicPr>
            <a:picLocks noChangeAspect="1"/>
          </p:cNvPicPr>
          <p:nvPr/>
        </p:nvPicPr>
        <p:blipFill>
          <a:blip r:embed="rId2" cstate="print"/>
          <a:stretch>
            <a:fillRect/>
          </a:stretch>
        </p:blipFill>
        <p:spPr>
          <a:xfrm>
            <a:off x="0" y="0"/>
            <a:ext cx="4067944" cy="3571875"/>
          </a:xfrm>
          <a:prstGeom prst="rect">
            <a:avLst/>
          </a:prstGeom>
        </p:spPr>
      </p:pic>
      <p:pic>
        <p:nvPicPr>
          <p:cNvPr id="5" name="4 - Εικόνα" descr="pezodromos.jpg"/>
          <p:cNvPicPr>
            <a:picLocks noChangeAspect="1"/>
          </p:cNvPicPr>
          <p:nvPr/>
        </p:nvPicPr>
        <p:blipFill>
          <a:blip r:embed="rId3" cstate="print"/>
          <a:stretch>
            <a:fillRect/>
          </a:stretch>
        </p:blipFill>
        <p:spPr>
          <a:xfrm>
            <a:off x="6505575" y="0"/>
            <a:ext cx="2638425" cy="3717032"/>
          </a:xfrm>
          <a:prstGeom prst="rect">
            <a:avLst/>
          </a:prstGeom>
        </p:spPr>
      </p:pic>
      <p:pic>
        <p:nvPicPr>
          <p:cNvPr id="6" name="5 - Εικόνα" descr="pezos.jpg"/>
          <p:cNvPicPr>
            <a:picLocks noChangeAspect="1"/>
          </p:cNvPicPr>
          <p:nvPr/>
        </p:nvPicPr>
        <p:blipFill>
          <a:blip r:embed="rId4" cstate="print"/>
          <a:stretch>
            <a:fillRect/>
          </a:stretch>
        </p:blipFill>
        <p:spPr>
          <a:xfrm>
            <a:off x="3635896" y="0"/>
            <a:ext cx="2860576" cy="3717032"/>
          </a:xfrm>
          <a:prstGeom prst="rect">
            <a:avLst/>
          </a:prstGeom>
        </p:spPr>
      </p:pic>
    </p:spTree>
  </p:cSld>
  <p:clrMapOvr>
    <a:masterClrMapping/>
  </p:clrMapOvr>
  <p:transition advClick="0" advTm="7000">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scene3d>
            <a:camera prst="orthographicFront"/>
            <a:lightRig rig="threePt" dir="t"/>
          </a:scene3d>
          <a:sp3d>
            <a:bevelT w="101600" prst="riblet"/>
          </a:sp3d>
        </p:spPr>
        <p:txBody>
          <a:bodyPr>
            <a:normAutofit/>
          </a:bodyPr>
          <a:lstStyle/>
          <a:p>
            <a:r>
              <a:rPr lang="el-GR" dirty="0" smtClean="0"/>
              <a:t> </a:t>
            </a:r>
            <a:endParaRPr lang="el-GR" sz="1300" dirty="0"/>
          </a:p>
        </p:txBody>
      </p:sp>
      <p:sp>
        <p:nvSpPr>
          <p:cNvPr id="3" name="2 - Υπότιτλος"/>
          <p:cNvSpPr>
            <a:spLocks noGrp="1"/>
          </p:cNvSpPr>
          <p:nvPr>
            <p:ph type="subTitle" idx="1"/>
          </p:nvPr>
        </p:nvSpPr>
        <p:spPr>
          <a:xfrm>
            <a:off x="0" y="3717032"/>
            <a:ext cx="5652120" cy="2958062"/>
          </a:xfrm>
          <a:effectLst>
            <a:innerShdw blurRad="63500" dist="50800" dir="13500000">
              <a:prstClr val="black">
                <a:alpha val="50000"/>
              </a:prstClr>
            </a:innerShdw>
          </a:effectLst>
        </p:spPr>
        <p:txBody>
          <a:bodyPr>
            <a:normAutofit/>
          </a:bodyPr>
          <a:lstStyle/>
          <a:p>
            <a:r>
              <a:rPr lang="el-GR" dirty="0" smtClean="0"/>
              <a:t> </a:t>
            </a:r>
            <a:endParaRPr lang="el-GR" b="1" dirty="0"/>
          </a:p>
        </p:txBody>
      </p:sp>
      <p:pic>
        <p:nvPicPr>
          <p:cNvPr id="6" name="5 - Εικόνα" descr="pezos.jpg"/>
          <p:cNvPicPr>
            <a:picLocks noChangeAspect="1"/>
          </p:cNvPicPr>
          <p:nvPr/>
        </p:nvPicPr>
        <p:blipFill>
          <a:blip r:embed="rId2" cstate="print"/>
          <a:stretch>
            <a:fillRect/>
          </a:stretch>
        </p:blipFill>
        <p:spPr>
          <a:xfrm>
            <a:off x="107504" y="0"/>
            <a:ext cx="8856984" cy="3717032"/>
          </a:xfrm>
          <a:prstGeom prst="rect">
            <a:avLst/>
          </a:prstGeom>
        </p:spPr>
      </p:pic>
      <p:sp>
        <p:nvSpPr>
          <p:cNvPr id="1025" name="Rectangle 1"/>
          <p:cNvSpPr>
            <a:spLocks noChangeArrowheads="1"/>
          </p:cNvSpPr>
          <p:nvPr/>
        </p:nvSpPr>
        <p:spPr bwMode="auto">
          <a:xfrm>
            <a:off x="107504" y="4272043"/>
            <a:ext cx="9036496"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altLang="zh-CN" sz="1800" b="0" i="0" u="none" strike="noStrike" cap="none" normalizeH="0" baseline="0" dirty="0" smtClean="0">
                <a:ln>
                  <a:noFill/>
                </a:ln>
                <a:solidFill>
                  <a:schemeClr val="tx1"/>
                </a:solidFill>
                <a:effectLst/>
                <a:latin typeface="Mangal" pitchFamily="18" charset="0"/>
                <a:ea typeface="Arial" pitchFamily="34" charset="0"/>
                <a:cs typeface="Calibri" pitchFamily="34" charset="0"/>
              </a:rPr>
              <a:t>        Σκοπός και επιμέρους στόχοι του προγράμματος:</a:t>
            </a:r>
            <a:endParaRPr kumimoji="0" lang="el-GR" altLang="zh-CN"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zh-CN" sz="1800" b="0" i="0" u="none" strike="noStrike" cap="none" normalizeH="0" baseline="0" dirty="0" smtClean="0">
                <a:ln>
                  <a:noFill/>
                </a:ln>
                <a:solidFill>
                  <a:schemeClr val="tx1"/>
                </a:solidFill>
                <a:effectLst/>
                <a:latin typeface="Mangal" pitchFamily="18" charset="0"/>
                <a:ea typeface="Arial" pitchFamily="34" charset="0"/>
                <a:cs typeface="Calibri" pitchFamily="34" charset="0"/>
              </a:rPr>
              <a:t>1. </a:t>
            </a:r>
            <a:r>
              <a:rPr kumimoji="0" lang="en-US" altLang="zh-CN" sz="1800" b="0" i="0" u="none" strike="noStrike" cap="none" normalizeH="0" baseline="0" dirty="0" smtClean="0">
                <a:ln>
                  <a:noFill/>
                </a:ln>
                <a:solidFill>
                  <a:schemeClr val="tx1"/>
                </a:solidFill>
                <a:effectLst/>
                <a:latin typeface="Mangal" pitchFamily="18" charset="0"/>
                <a:ea typeface="Arial" pitchFamily="34" charset="0"/>
                <a:cs typeface="Calibri" pitchFamily="34" charset="0"/>
              </a:rPr>
              <a:t>N</a:t>
            </a:r>
            <a:r>
              <a:rPr kumimoji="0" lang="el-GR" altLang="zh-CN" sz="1800" b="0" i="0" u="none" strike="noStrike" cap="none" normalizeH="0" baseline="0" dirty="0" smtClean="0">
                <a:ln>
                  <a:noFill/>
                </a:ln>
                <a:solidFill>
                  <a:schemeClr val="tx1"/>
                </a:solidFill>
                <a:effectLst/>
                <a:latin typeface="Mangal" pitchFamily="18" charset="0"/>
                <a:ea typeface="Arial" pitchFamily="34" charset="0"/>
                <a:cs typeface="Calibri" pitchFamily="34" charset="0"/>
              </a:rPr>
              <a:t>α επιτευχθεί αλλαγή στάσης των μαθητών όσον αναφορά την συμπεριφορά τους στον δρόμο.</a:t>
            </a:r>
            <a:endParaRPr kumimoji="0" lang="el-GR" altLang="zh-CN"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zh-CN" sz="1800" b="0" i="0" u="none" strike="noStrike" cap="none" normalizeH="0" baseline="0" dirty="0" smtClean="0">
                <a:ln>
                  <a:noFill/>
                </a:ln>
                <a:solidFill>
                  <a:schemeClr val="tx1"/>
                </a:solidFill>
                <a:effectLst/>
                <a:latin typeface="Mangal" pitchFamily="18" charset="0"/>
                <a:ea typeface="Arial" pitchFamily="34" charset="0"/>
                <a:cs typeface="Calibri" pitchFamily="34" charset="0"/>
              </a:rPr>
              <a:t>2.  Να δημιουργηθεί οικειότητα μεταξύ των μαθητών και να μάθουμε να συνεργαζόμαστε και να φτιάχνουμε ερωτηματολόγια και ομαδικές εργασίες.</a:t>
            </a:r>
            <a:endParaRPr kumimoji="0" lang="el-GR" altLang="zh-CN"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zh-CN" sz="1800" b="0" i="0" u="none" strike="noStrike" cap="none" normalizeH="0" baseline="0" dirty="0" smtClean="0">
                <a:ln>
                  <a:noFill/>
                </a:ln>
                <a:solidFill>
                  <a:schemeClr val="tx1"/>
                </a:solidFill>
                <a:effectLst/>
                <a:latin typeface="Mangal" pitchFamily="18" charset="0"/>
                <a:ea typeface="Arial" pitchFamily="34" charset="0"/>
                <a:cs typeface="Calibri" pitchFamily="34" charset="0"/>
              </a:rPr>
              <a:t>3.    Να γίνουν γνωστές σε όλους η γενική εικόνα των Ελλήνων πεζών στους δρόμους.</a:t>
            </a:r>
            <a:endParaRPr kumimoji="0" lang="el-GR" altLang="zh-CN"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zh-CN"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advClick="0" advTm="7000">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scene3d>
            <a:camera prst="orthographicFront"/>
            <a:lightRig rig="threePt" dir="t"/>
          </a:scene3d>
          <a:sp3d>
            <a:bevelT w="101600" prst="riblet"/>
          </a:sp3d>
        </p:spPr>
        <p:txBody>
          <a:bodyPr>
            <a:normAutofit/>
          </a:bodyPr>
          <a:lstStyle/>
          <a:p>
            <a:r>
              <a:rPr lang="el-GR" dirty="0" smtClean="0"/>
              <a:t> </a:t>
            </a:r>
            <a:endParaRPr lang="el-GR" sz="1300" dirty="0"/>
          </a:p>
        </p:txBody>
      </p:sp>
      <p:sp>
        <p:nvSpPr>
          <p:cNvPr id="3" name="2 - Υπότιτλος"/>
          <p:cNvSpPr>
            <a:spLocks noGrp="1"/>
          </p:cNvSpPr>
          <p:nvPr>
            <p:ph type="subTitle" idx="1"/>
          </p:nvPr>
        </p:nvSpPr>
        <p:spPr>
          <a:xfrm>
            <a:off x="0" y="3717032"/>
            <a:ext cx="5652120" cy="2958062"/>
          </a:xfrm>
          <a:effectLst>
            <a:innerShdw blurRad="63500" dist="50800" dir="13500000">
              <a:prstClr val="black">
                <a:alpha val="50000"/>
              </a:prstClr>
            </a:innerShdw>
          </a:effectLst>
        </p:spPr>
        <p:txBody>
          <a:bodyPr>
            <a:normAutofit/>
          </a:bodyPr>
          <a:lstStyle/>
          <a:p>
            <a:r>
              <a:rPr lang="el-GR" dirty="0" smtClean="0"/>
              <a:t> </a:t>
            </a:r>
            <a:endParaRPr lang="el-GR" b="1" dirty="0"/>
          </a:p>
        </p:txBody>
      </p:sp>
      <p:sp>
        <p:nvSpPr>
          <p:cNvPr id="17410" name="Rectangle 2"/>
          <p:cNvSpPr>
            <a:spLocks noChangeArrowheads="1"/>
          </p:cNvSpPr>
          <p:nvPr/>
        </p:nvSpPr>
        <p:spPr bwMode="auto">
          <a:xfrm>
            <a:off x="-252536" y="4725144"/>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17411" name="Rectangle 3"/>
          <p:cNvSpPr>
            <a:spLocks noChangeArrowheads="1"/>
          </p:cNvSpPr>
          <p:nvPr/>
        </p:nvSpPr>
        <p:spPr bwMode="auto">
          <a:xfrm>
            <a:off x="0" y="496193"/>
            <a:ext cx="9252520" cy="3046988"/>
          </a:xfrm>
          <a:prstGeom prst="rect">
            <a:avLst/>
          </a:prstGeom>
          <a:solidFill>
            <a:schemeClr val="bg1"/>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Προβληματισμοί της ομάδας μετά από συζήτηση μεταξύ των μελών:</a:t>
            </a:r>
            <a:endParaRPr kumimoji="0" lang="el-GR"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Κάποιες φορές όταν γυρνάμε σπίτι αργά το βράδυ, ο δρόμος είναι πολύ σκοτεινός επειδή οι λάμπες είναι χαλασμένες ή επειδή δεν υπάρχουν καν. Φοβούμαστε να κυκλοφορήσουμε και πολλές φορές, τα αμάξια δεν μας βλέπουν στα σκοτεινά και κινδυνεύει η σωματική μας ακεραιότητα. Άλλες πάλι φορές, δυσκολευόμαστε να περπατήσουμε στο πεζοδρόμιο με άνεση, διότι πολλά αμάξια κλείνουν τον δρόμο και πολλές φορές, μαγαζιά βγάζουν παράνομα τις καρέκλες και τα τραπέζια τους στο πεζοδρόμιο. Επιπλέον, δεν υπάρχουν μπάρες για να ανεβαίνουν τα αναπηρικά καροτσάκια και νιώθουμε άβολα όταν δεν μπορούμε να βοηθήσουμε κάποιον να εξασφαλίσει την ασφάλειά του. Ένα ακόμη πρόβλημα, είναι ότι πολλοί δρόμοι της πόλης χαρακτηρίζονται ως ‘’πεζόδρομοι’’ αλλά πολλά αμάξια, μηχανάκια και άλλα μέσα μεταφοράς κυκλοφορούν σε αυτές τις περιοχές. Εμείς και ο κάθε πεζός μπορεί να μην το γνωρίζει αυτό και να περπατάει ανέμελος και ανήσυχος, δίχως να ξέρει πως πρέπει να έχει την ίδια προσοχή που έχει όταν περπατάει σε πολυσύχναστο δρόμο.</a:t>
            </a: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advClick="0" advTm="7000">
    <p:wipe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123728" y="548680"/>
            <a:ext cx="8458200" cy="1470025"/>
          </a:xfrm>
          <a:scene3d>
            <a:camera prst="orthographicFront"/>
            <a:lightRig rig="threePt" dir="t"/>
          </a:scene3d>
          <a:sp3d>
            <a:bevelT w="101600" prst="riblet"/>
          </a:sp3d>
        </p:spPr>
        <p:txBody>
          <a:bodyPr>
            <a:normAutofit/>
          </a:bodyPr>
          <a:lstStyle/>
          <a:p>
            <a:r>
              <a:rPr lang="el-GR" dirty="0" smtClean="0"/>
              <a:t> </a:t>
            </a:r>
            <a:r>
              <a:rPr lang="en-US" dirty="0" smtClean="0"/>
              <a:t>E</a:t>
            </a:r>
            <a:r>
              <a:rPr lang="el-GR" dirty="0" smtClean="0"/>
              <a:t>ΡΩΤΗΜΑΤΟΛΟΓΙΑ</a:t>
            </a:r>
            <a:endParaRPr lang="el-GR" sz="1300" dirty="0"/>
          </a:p>
        </p:txBody>
      </p:sp>
      <p:sp>
        <p:nvSpPr>
          <p:cNvPr id="3" name="2 - Υπότιτλος"/>
          <p:cNvSpPr>
            <a:spLocks noGrp="1"/>
          </p:cNvSpPr>
          <p:nvPr>
            <p:ph type="subTitle" idx="1"/>
          </p:nvPr>
        </p:nvSpPr>
        <p:spPr>
          <a:xfrm>
            <a:off x="0" y="3717032"/>
            <a:ext cx="9144000" cy="2958062"/>
          </a:xfrm>
          <a:effectLst>
            <a:innerShdw blurRad="63500" dist="50800" dir="13500000">
              <a:prstClr val="black">
                <a:alpha val="50000"/>
              </a:prstClr>
            </a:innerShdw>
          </a:effectLst>
        </p:spPr>
        <p:txBody>
          <a:bodyPr>
            <a:normAutofit/>
          </a:bodyPr>
          <a:lstStyle/>
          <a:p>
            <a:r>
              <a:rPr lang="el-GR" dirty="0" smtClean="0"/>
              <a:t> </a:t>
            </a:r>
            <a:endParaRPr lang="el-GR" b="1" dirty="0"/>
          </a:p>
        </p:txBody>
      </p:sp>
      <p:sp>
        <p:nvSpPr>
          <p:cNvPr id="17410" name="Rectangle 2"/>
          <p:cNvSpPr>
            <a:spLocks noChangeArrowheads="1"/>
          </p:cNvSpPr>
          <p:nvPr/>
        </p:nvSpPr>
        <p:spPr bwMode="auto">
          <a:xfrm>
            <a:off x="-252536" y="4725144"/>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17411" name="Rectangle 3"/>
          <p:cNvSpPr>
            <a:spLocks noChangeArrowheads="1"/>
          </p:cNvSpPr>
          <p:nvPr/>
        </p:nvSpPr>
        <p:spPr bwMode="auto">
          <a:xfrm flipV="1">
            <a:off x="-2890543" y="-250830"/>
            <a:ext cx="45719" cy="369332"/>
          </a:xfrm>
          <a:prstGeom prst="rect">
            <a:avLst/>
          </a:prstGeom>
          <a:solidFill>
            <a:schemeClr val="bg1"/>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E</a:t>
            </a: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Διάσημα 4"/>
          <p:cNvSpPr/>
          <p:nvPr/>
        </p:nvSpPr>
        <p:spPr>
          <a:xfrm>
            <a:off x="4166097" y="3255042"/>
            <a:ext cx="811807" cy="34791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l-GR" sz="1600" kern="1200" dirty="0" smtClean="0"/>
              <a:t> </a:t>
            </a:r>
            <a:endParaRPr lang="el-GR" sz="1600" kern="1200" dirty="0"/>
          </a:p>
        </p:txBody>
      </p:sp>
      <p:grpSp>
        <p:nvGrpSpPr>
          <p:cNvPr id="10" name="9 - Ομάδα"/>
          <p:cNvGrpSpPr/>
          <p:nvPr/>
        </p:nvGrpSpPr>
        <p:grpSpPr>
          <a:xfrm>
            <a:off x="2411760" y="5229200"/>
            <a:ext cx="4493253" cy="769489"/>
            <a:chOff x="828681" y="1976687"/>
            <a:chExt cx="4493253" cy="769489"/>
          </a:xfrm>
        </p:grpSpPr>
        <p:sp>
          <p:nvSpPr>
            <p:cNvPr id="11" name="10 - Στρογγύλεμα της γωνίας της ίδιας πλευράς του ορθογωνίου"/>
            <p:cNvSpPr/>
            <p:nvPr/>
          </p:nvSpPr>
          <p:spPr>
            <a:xfrm rot="5400000">
              <a:off x="2690563" y="114805"/>
              <a:ext cx="769489" cy="4493253"/>
            </a:xfrm>
            <a:prstGeom prst="round2Same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2" name="Στρογγύλεμα της γωνίας της ίδιας πλευράς του ορθογωνίου 4"/>
            <p:cNvSpPr/>
            <p:nvPr/>
          </p:nvSpPr>
          <p:spPr>
            <a:xfrm>
              <a:off x="828682" y="2014250"/>
              <a:ext cx="4455690" cy="69436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12928" tIns="27940" rIns="27940" bIns="27940" numCol="1" spcCol="1270" anchor="ctr" anchorCtr="0">
              <a:noAutofit/>
            </a:bodyPr>
            <a:lstStyle/>
            <a:p>
              <a:pPr marL="285750" lvl="1" indent="-285750" algn="l" defTabSz="1955800">
                <a:lnSpc>
                  <a:spcPct val="90000"/>
                </a:lnSpc>
                <a:spcBef>
                  <a:spcPct val="0"/>
                </a:spcBef>
                <a:spcAft>
                  <a:spcPct val="15000"/>
                </a:spcAft>
                <a:buChar char="••"/>
              </a:pPr>
              <a:r>
                <a:rPr lang="el-GR" sz="4400" dirty="0" smtClean="0"/>
                <a:t>46</a:t>
              </a:r>
              <a:r>
                <a:rPr lang="el-GR" sz="4400" kern="1200" dirty="0" smtClean="0"/>
                <a:t> </a:t>
              </a:r>
              <a:r>
                <a:rPr lang="el-GR" sz="4400" kern="1200" dirty="0"/>
                <a:t>ΦΥΛΛΑΔΙΑ</a:t>
              </a:r>
            </a:p>
          </p:txBody>
        </p:sp>
      </p:grpSp>
    </p:spTree>
  </p:cSld>
  <p:clrMapOvr>
    <a:masterClrMapping/>
  </p:clrMapOvr>
  <p:transition advClick="0" advTm="7000">
    <p:checke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971600" y="2420888"/>
            <a:ext cx="8458200" cy="1080120"/>
          </a:xfrm>
          <a:scene3d>
            <a:camera prst="orthographicFront"/>
            <a:lightRig rig="threePt" dir="t"/>
          </a:scene3d>
          <a:sp3d>
            <a:bevelT w="101600" prst="riblet"/>
          </a:sp3d>
        </p:spPr>
        <p:txBody>
          <a:bodyPr>
            <a:normAutofit fontScale="90000"/>
          </a:bodyPr>
          <a:lstStyle/>
          <a:p>
            <a:r>
              <a:rPr lang="el-GR" sz="1400" dirty="0" smtClean="0"/>
              <a:t/>
            </a:r>
            <a:br>
              <a:rPr lang="el-GR" sz="1400" dirty="0" smtClean="0"/>
            </a:br>
            <a:r>
              <a:rPr lang="en-US" sz="1400" dirty="0" smtClean="0"/>
              <a:t> </a:t>
            </a:r>
            <a:r>
              <a:rPr lang="el-GR" sz="1400" dirty="0" smtClean="0"/>
              <a:t/>
            </a:r>
            <a:br>
              <a:rPr lang="el-GR" sz="1400" dirty="0" smtClean="0"/>
            </a:br>
            <a:r>
              <a:rPr lang="en-US" sz="1400" dirty="0" smtClean="0"/>
              <a:t>           </a:t>
            </a:r>
            <a:r>
              <a:rPr lang="el-GR" sz="1400" dirty="0" smtClean="0"/>
              <a:t/>
            </a:r>
            <a:br>
              <a:rPr lang="el-GR" sz="1400" dirty="0" smtClean="0"/>
            </a:br>
            <a:r>
              <a:rPr lang="el-GR" sz="1400" dirty="0" smtClean="0"/>
              <a:t/>
            </a:r>
            <a:br>
              <a:rPr lang="el-GR" sz="1400" dirty="0" smtClean="0"/>
            </a:br>
            <a:r>
              <a:rPr lang="el-GR" sz="1400" dirty="0" smtClean="0"/>
              <a:t/>
            </a:r>
            <a:br>
              <a:rPr lang="el-GR" sz="1400" dirty="0" smtClean="0"/>
            </a:br>
            <a:r>
              <a:rPr lang="el-GR" sz="1400" dirty="0" smtClean="0"/>
              <a:t/>
            </a:r>
            <a:br>
              <a:rPr lang="el-GR" sz="1400" dirty="0" smtClean="0"/>
            </a:br>
            <a:r>
              <a:rPr lang="el-GR" sz="1400" dirty="0" smtClean="0"/>
              <a:t/>
            </a:r>
            <a:br>
              <a:rPr lang="el-GR" sz="1400" dirty="0" smtClean="0"/>
            </a:br>
            <a:r>
              <a:rPr lang="el-GR" sz="1400" dirty="0" smtClean="0"/>
              <a:t/>
            </a:r>
            <a:br>
              <a:rPr lang="el-GR" sz="1400" dirty="0" smtClean="0"/>
            </a:br>
            <a:r>
              <a:rPr lang="el-GR" sz="1400" dirty="0" smtClean="0"/>
              <a:t/>
            </a:r>
            <a:br>
              <a:rPr lang="el-GR" sz="1400" dirty="0" smtClean="0"/>
            </a:br>
            <a:r>
              <a:rPr lang="el-GR" sz="1400" dirty="0" smtClean="0"/>
              <a:t/>
            </a:r>
            <a:br>
              <a:rPr lang="el-GR" sz="1400" dirty="0" smtClean="0"/>
            </a:br>
            <a:r>
              <a:rPr lang="el-GR" sz="1400" dirty="0" smtClean="0"/>
              <a:t/>
            </a:r>
            <a:br>
              <a:rPr lang="el-GR" sz="1400" dirty="0" smtClean="0"/>
            </a:br>
            <a:r>
              <a:rPr lang="el-GR" sz="1400" dirty="0" smtClean="0"/>
              <a:t/>
            </a:r>
            <a:br>
              <a:rPr lang="el-GR" sz="1400" dirty="0" smtClean="0"/>
            </a:br>
            <a:r>
              <a:rPr lang="el-GR" sz="1400" dirty="0" smtClean="0"/>
              <a:t/>
            </a:r>
            <a:br>
              <a:rPr lang="el-GR" sz="1400" dirty="0" smtClean="0"/>
            </a:br>
            <a:r>
              <a:rPr lang="el-GR" sz="1400" dirty="0" smtClean="0"/>
              <a:t/>
            </a:r>
            <a:br>
              <a:rPr lang="el-GR" sz="1400" dirty="0" smtClean="0"/>
            </a:br>
            <a:r>
              <a:rPr lang="el-GR" sz="1400" dirty="0" smtClean="0"/>
              <a:t/>
            </a:r>
            <a:br>
              <a:rPr lang="el-GR" sz="1400" dirty="0" smtClean="0"/>
            </a:br>
            <a:r>
              <a:rPr lang="el-GR" sz="1400" dirty="0" smtClean="0"/>
              <a:t/>
            </a:r>
            <a:br>
              <a:rPr lang="el-GR" sz="1400" dirty="0" smtClean="0"/>
            </a:br>
            <a:r>
              <a:rPr lang="el-GR" sz="1400" dirty="0" smtClean="0"/>
              <a:t/>
            </a:r>
            <a:br>
              <a:rPr lang="el-GR" sz="1400" dirty="0" smtClean="0"/>
            </a:br>
            <a:r>
              <a:rPr lang="el-GR" sz="1400" dirty="0" smtClean="0"/>
              <a:t/>
            </a:r>
            <a:br>
              <a:rPr lang="el-GR" sz="1400" dirty="0" smtClean="0"/>
            </a:br>
            <a:r>
              <a:rPr lang="el-GR" sz="1400" dirty="0" smtClean="0"/>
              <a:t>1.Σας  έχει τύχει ποτέ να σας χτυπήσει αυτοκίνητο ή μηχανή; Αν ναι, ποιος νομίζετε ότι έφταιγε </a:t>
            </a:r>
            <a:br>
              <a:rPr lang="el-GR" sz="1400" dirty="0" smtClean="0"/>
            </a:br>
            <a:r>
              <a:rPr lang="el-GR" sz="1400" dirty="0" smtClean="0"/>
              <a:t>2. Πόσο ασφαλείς νιώθετε καθώς κινήστε στην πόλη σας; </a:t>
            </a:r>
            <a:br>
              <a:rPr lang="el-GR" sz="1400" dirty="0" smtClean="0"/>
            </a:br>
            <a:r>
              <a:rPr lang="el-GR" sz="1400" dirty="0" smtClean="0"/>
              <a:t>3.Γνωρίζετε τον Κ.Ο.Κ.;</a:t>
            </a:r>
            <a:r>
              <a:rPr lang="en-US" sz="1400" dirty="0" smtClean="0"/>
              <a:t> </a:t>
            </a:r>
            <a:r>
              <a:rPr lang="el-GR" sz="1400" dirty="0" smtClean="0"/>
              <a:t/>
            </a:r>
            <a:br>
              <a:rPr lang="el-GR" sz="1400" dirty="0" smtClean="0"/>
            </a:br>
            <a:r>
              <a:rPr lang="el-GR" sz="1400" dirty="0" smtClean="0"/>
              <a:t>4. Πιστεύετε ότι η κατασκευή των δρόμων είναι καλή;</a:t>
            </a:r>
            <a:br>
              <a:rPr lang="el-GR" sz="1400" dirty="0" smtClean="0"/>
            </a:br>
            <a:r>
              <a:rPr lang="el-GR" sz="1400" dirty="0" smtClean="0"/>
              <a:t>5. Μπορείτε να κυκλοφορείτε με άνεση στο πεζοδρόμιο; </a:t>
            </a:r>
            <a:r>
              <a:rPr lang="en-US" sz="1400" dirty="0" smtClean="0"/>
              <a:t>(</a:t>
            </a:r>
            <a:r>
              <a:rPr lang="el-GR" sz="1400" dirty="0" smtClean="0"/>
              <a:t>μηχανές, αμάξια, </a:t>
            </a:r>
            <a:r>
              <a:rPr lang="el-GR" sz="1400" dirty="0" err="1" smtClean="0"/>
              <a:t>καφετέρειες</a:t>
            </a:r>
            <a:r>
              <a:rPr lang="el-GR" sz="1400" dirty="0" smtClean="0"/>
              <a:t>) </a:t>
            </a:r>
            <a:br>
              <a:rPr lang="el-GR" sz="1400" dirty="0" smtClean="0"/>
            </a:br>
            <a:r>
              <a:rPr lang="el-GR" sz="1400" dirty="0" smtClean="0"/>
              <a:t>6. Σας επιτρέπουν να περάσετε την διάβαση τα αμάξια;</a:t>
            </a:r>
            <a:br>
              <a:rPr lang="el-GR" sz="1400" dirty="0" smtClean="0"/>
            </a:br>
            <a:r>
              <a:rPr lang="el-GR" sz="1400" dirty="0" smtClean="0"/>
              <a:t>7. Όταν περπατάτε στον δρόμο τι κάνετε με τα </a:t>
            </a:r>
            <a:r>
              <a:rPr lang="el-GR" sz="1400" dirty="0" err="1" smtClean="0"/>
              <a:t>απορρίματά</a:t>
            </a:r>
            <a:r>
              <a:rPr lang="el-GR" sz="1400" dirty="0" smtClean="0"/>
              <a:t> σας;</a:t>
            </a:r>
            <a:br>
              <a:rPr lang="el-GR" sz="1400" dirty="0" smtClean="0"/>
            </a:br>
            <a:r>
              <a:rPr lang="el-GR" sz="1400" dirty="0" smtClean="0"/>
              <a:t>8.Πώς συμπεριφέρεστε στους οδηγούς</a:t>
            </a:r>
            <a:r>
              <a:rPr lang="en-US" sz="1400" dirty="0" smtClean="0"/>
              <a:t>;</a:t>
            </a:r>
            <a:r>
              <a:rPr lang="el-GR" sz="1400" dirty="0" smtClean="0"/>
              <a:t/>
            </a:r>
            <a:br>
              <a:rPr lang="el-GR" sz="1400" dirty="0" smtClean="0"/>
            </a:br>
            <a:r>
              <a:rPr lang="el-GR" sz="1400" dirty="0" smtClean="0"/>
              <a:t>9.Όταν περπατάτε στον δρόμο ακούτε μουσική ή μιλάτε στο τηλέφωνο;</a:t>
            </a:r>
            <a:br>
              <a:rPr lang="el-GR" sz="1400" dirty="0" smtClean="0"/>
            </a:br>
            <a:r>
              <a:rPr lang="el-GR" sz="1400" dirty="0" smtClean="0"/>
              <a:t>10.Σε δρόμους ενός ρεύματος ελέγχετε και τις δύο πλευρές;</a:t>
            </a:r>
            <a:endParaRPr lang="el-GR" sz="1300" dirty="0"/>
          </a:p>
        </p:txBody>
      </p:sp>
      <p:sp>
        <p:nvSpPr>
          <p:cNvPr id="3" name="2 - Υπότιτλος"/>
          <p:cNvSpPr>
            <a:spLocks noGrp="1"/>
          </p:cNvSpPr>
          <p:nvPr>
            <p:ph type="subTitle" idx="1"/>
          </p:nvPr>
        </p:nvSpPr>
        <p:spPr>
          <a:xfrm>
            <a:off x="0" y="3717032"/>
            <a:ext cx="9144000" cy="2958062"/>
          </a:xfrm>
          <a:effectLst>
            <a:innerShdw blurRad="63500" dist="50800" dir="13500000">
              <a:prstClr val="black">
                <a:alpha val="50000"/>
              </a:prstClr>
            </a:innerShdw>
          </a:effectLst>
        </p:spPr>
        <p:txBody>
          <a:bodyPr>
            <a:normAutofit/>
          </a:bodyPr>
          <a:lstStyle/>
          <a:p>
            <a:r>
              <a:rPr lang="el-GR" dirty="0" smtClean="0"/>
              <a:t> </a:t>
            </a:r>
            <a:endParaRPr lang="el-GR" b="1" dirty="0"/>
          </a:p>
        </p:txBody>
      </p:sp>
      <p:sp>
        <p:nvSpPr>
          <p:cNvPr id="17410" name="Rectangle 2"/>
          <p:cNvSpPr>
            <a:spLocks noChangeArrowheads="1"/>
          </p:cNvSpPr>
          <p:nvPr/>
        </p:nvSpPr>
        <p:spPr bwMode="auto">
          <a:xfrm>
            <a:off x="-252536" y="4725144"/>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17411" name="Rectangle 3"/>
          <p:cNvSpPr>
            <a:spLocks noChangeArrowheads="1"/>
          </p:cNvSpPr>
          <p:nvPr/>
        </p:nvSpPr>
        <p:spPr bwMode="auto">
          <a:xfrm flipV="1">
            <a:off x="-2890543" y="-250830"/>
            <a:ext cx="45719" cy="369332"/>
          </a:xfrm>
          <a:prstGeom prst="rect">
            <a:avLst/>
          </a:prstGeom>
          <a:solidFill>
            <a:schemeClr val="bg1"/>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E</a:t>
            </a: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Διάσημα 4"/>
          <p:cNvSpPr/>
          <p:nvPr/>
        </p:nvSpPr>
        <p:spPr>
          <a:xfrm>
            <a:off x="4166097" y="3255042"/>
            <a:ext cx="811807" cy="34791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l-GR" sz="1600" kern="1200" dirty="0" smtClean="0"/>
              <a:t> </a:t>
            </a:r>
            <a:endParaRPr lang="el-GR" sz="1600" kern="1200" dirty="0"/>
          </a:p>
        </p:txBody>
      </p:sp>
      <p:sp>
        <p:nvSpPr>
          <p:cNvPr id="12" name="Στρογγύλεμα της γωνίας της ίδιας πλευράς του ορθογωνίου 4"/>
          <p:cNvSpPr/>
          <p:nvPr/>
        </p:nvSpPr>
        <p:spPr>
          <a:xfrm>
            <a:off x="2411761" y="5266763"/>
            <a:ext cx="4455690" cy="69436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12928" tIns="27940" rIns="27940" bIns="27940" numCol="1" spcCol="1270" anchor="ctr" anchorCtr="0">
            <a:noAutofit/>
          </a:bodyPr>
          <a:lstStyle/>
          <a:p>
            <a:pPr marL="285750" lvl="1" indent="-285750" algn="l" defTabSz="1955800">
              <a:lnSpc>
                <a:spcPct val="90000"/>
              </a:lnSpc>
              <a:spcBef>
                <a:spcPct val="0"/>
              </a:spcBef>
              <a:spcAft>
                <a:spcPct val="15000"/>
              </a:spcAft>
              <a:buChar char="••"/>
            </a:pPr>
            <a:endParaRPr lang="el-GR" sz="4400" kern="1200" dirty="0"/>
          </a:p>
        </p:txBody>
      </p:sp>
      <p:sp>
        <p:nvSpPr>
          <p:cNvPr id="18433" name="Rectangle 1"/>
          <p:cNvSpPr>
            <a:spLocks noChangeArrowheads="1"/>
          </p:cNvSpPr>
          <p:nvPr/>
        </p:nvSpPr>
        <p:spPr bwMode="auto">
          <a:xfrm>
            <a:off x="899592" y="1917705"/>
            <a:ext cx="7488832" cy="4924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685800" algn="l"/>
              </a:tabLst>
            </a:pPr>
            <a:r>
              <a:rPr kumimoji="0" lang="el-GR" sz="2600" b="0" i="0" u="none" strike="noStrike" cap="none" normalizeH="0" baseline="0" dirty="0" smtClean="0">
                <a:ln>
                  <a:noFill/>
                </a:ln>
                <a:solidFill>
                  <a:srgbClr val="17365D"/>
                </a:solidFill>
                <a:effectLst/>
                <a:latin typeface="Cambria" pitchFamily="18" charset="0"/>
                <a:ea typeface="Times New Roman" pitchFamily="18" charset="0"/>
                <a:cs typeface="Times New Roman" pitchFamily="18" charset="0"/>
              </a:rPr>
              <a:t>  </a:t>
            </a: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3" name="12 - Εικόνα" descr="Pezodromio3_228.jpg"/>
          <p:cNvPicPr>
            <a:picLocks noChangeAspect="1"/>
          </p:cNvPicPr>
          <p:nvPr/>
        </p:nvPicPr>
        <p:blipFill>
          <a:blip r:embed="rId2" cstate="print"/>
          <a:stretch>
            <a:fillRect/>
          </a:stretch>
        </p:blipFill>
        <p:spPr>
          <a:xfrm>
            <a:off x="0" y="3861048"/>
            <a:ext cx="9144000" cy="3283843"/>
          </a:xfrm>
          <a:prstGeom prst="rect">
            <a:avLst/>
          </a:prstGeom>
        </p:spPr>
      </p:pic>
    </p:spTree>
  </p:cSld>
  <p:clrMapOvr>
    <a:masterClrMapping/>
  </p:clrMapOvr>
  <p:transition advClick="0" advTm="7000">
    <p:cover dir="l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0" y="3356992"/>
            <a:ext cx="9144000" cy="3318102"/>
          </a:xfrm>
          <a:effectLst>
            <a:innerShdw blurRad="63500" dist="50800" dir="13500000">
              <a:prstClr val="black">
                <a:alpha val="50000"/>
              </a:prstClr>
            </a:innerShdw>
          </a:effectLst>
        </p:spPr>
        <p:txBody>
          <a:bodyPr>
            <a:normAutofit/>
          </a:bodyPr>
          <a:lstStyle/>
          <a:p>
            <a:r>
              <a:rPr lang="el-GR" dirty="0" smtClean="0"/>
              <a:t> </a:t>
            </a:r>
          </a:p>
          <a:p>
            <a:r>
              <a:rPr lang="el-GR" b="1" dirty="0" smtClean="0"/>
              <a:t>  Τα αποτελέσματα στο σύνολο έδειξαν πως οι πεζοί της πόλης δεν νιώθουν ιδιαίτερη ασφάλεια όταν κυκλοφορούν και αγνοούν τον Κ.Ο.Κ.  Οι οδηγοί δεν δίνουν </a:t>
            </a:r>
            <a:r>
              <a:rPr lang="el-GR" b="1" dirty="0" err="1" smtClean="0"/>
              <a:t>προταιρεότητα</a:t>
            </a:r>
            <a:r>
              <a:rPr lang="el-GR" b="1" dirty="0" smtClean="0"/>
              <a:t> στους πεζούς και ούτε οι ίδιοι οι πεζοί προσπαθούν να προστατεύσουν τους εαυτούς τους από τυχόν κινδύνους.</a:t>
            </a:r>
          </a:p>
          <a:p>
            <a:r>
              <a:rPr lang="el-GR" b="1" dirty="0" smtClean="0"/>
              <a:t>  </a:t>
            </a:r>
            <a:endParaRPr lang="el-GR" b="1" dirty="0"/>
          </a:p>
        </p:txBody>
      </p:sp>
      <p:sp>
        <p:nvSpPr>
          <p:cNvPr id="17410" name="Rectangle 2"/>
          <p:cNvSpPr>
            <a:spLocks noChangeArrowheads="1"/>
          </p:cNvSpPr>
          <p:nvPr/>
        </p:nvSpPr>
        <p:spPr bwMode="auto">
          <a:xfrm>
            <a:off x="-252536" y="4725144"/>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17411" name="Rectangle 3"/>
          <p:cNvSpPr>
            <a:spLocks noChangeArrowheads="1"/>
          </p:cNvSpPr>
          <p:nvPr/>
        </p:nvSpPr>
        <p:spPr bwMode="auto">
          <a:xfrm flipV="1">
            <a:off x="-2890543" y="-250830"/>
            <a:ext cx="45719" cy="369332"/>
          </a:xfrm>
          <a:prstGeom prst="rect">
            <a:avLst/>
          </a:prstGeom>
          <a:solidFill>
            <a:schemeClr val="bg1"/>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E</a:t>
            </a: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Διάσημα 4"/>
          <p:cNvSpPr/>
          <p:nvPr/>
        </p:nvSpPr>
        <p:spPr>
          <a:xfrm>
            <a:off x="4166097" y="3255042"/>
            <a:ext cx="811807" cy="34791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l-GR" sz="1600" kern="1200" dirty="0" smtClean="0"/>
              <a:t> </a:t>
            </a:r>
            <a:endParaRPr lang="el-GR" sz="1600" kern="1200" dirty="0"/>
          </a:p>
        </p:txBody>
      </p:sp>
      <p:sp>
        <p:nvSpPr>
          <p:cNvPr id="12" name="Στρογγύλεμα της γωνίας της ίδιας πλευράς του ορθογωνίου 4"/>
          <p:cNvSpPr/>
          <p:nvPr/>
        </p:nvSpPr>
        <p:spPr>
          <a:xfrm>
            <a:off x="2411761" y="5266763"/>
            <a:ext cx="4455690" cy="69436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12928" tIns="27940" rIns="27940" bIns="27940" numCol="1" spcCol="1270" anchor="ctr" anchorCtr="0">
            <a:noAutofit/>
          </a:bodyPr>
          <a:lstStyle/>
          <a:p>
            <a:pPr marL="285750" lvl="1" indent="-285750" algn="l" defTabSz="1955800">
              <a:lnSpc>
                <a:spcPct val="90000"/>
              </a:lnSpc>
              <a:spcBef>
                <a:spcPct val="0"/>
              </a:spcBef>
              <a:spcAft>
                <a:spcPct val="15000"/>
              </a:spcAft>
              <a:buChar char="••"/>
            </a:pPr>
            <a:endParaRPr lang="el-GR" sz="4400" kern="1200" dirty="0"/>
          </a:p>
        </p:txBody>
      </p:sp>
      <p:sp>
        <p:nvSpPr>
          <p:cNvPr id="18433" name="Rectangle 1"/>
          <p:cNvSpPr>
            <a:spLocks noChangeArrowheads="1"/>
          </p:cNvSpPr>
          <p:nvPr/>
        </p:nvSpPr>
        <p:spPr bwMode="auto">
          <a:xfrm>
            <a:off x="899592" y="1917705"/>
            <a:ext cx="7488832" cy="4924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685800" algn="l"/>
              </a:tabLst>
            </a:pPr>
            <a:r>
              <a:rPr kumimoji="0" lang="el-GR" sz="2600" b="0" i="0" u="none" strike="noStrike" cap="none" normalizeH="0" baseline="0" dirty="0" smtClean="0">
                <a:ln>
                  <a:noFill/>
                </a:ln>
                <a:solidFill>
                  <a:srgbClr val="17365D"/>
                </a:solidFill>
                <a:effectLst/>
                <a:latin typeface="Cambria" pitchFamily="18" charset="0"/>
                <a:ea typeface="Times New Roman" pitchFamily="18" charset="0"/>
                <a:cs typeface="Times New Roman" pitchFamily="18" charset="0"/>
              </a:rPr>
              <a:t>  </a:t>
            </a: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9 - Τίτλος"/>
          <p:cNvSpPr>
            <a:spLocks noGrp="1"/>
          </p:cNvSpPr>
          <p:nvPr>
            <p:ph type="ctrTitle"/>
          </p:nvPr>
        </p:nvSpPr>
        <p:spPr>
          <a:xfrm>
            <a:off x="467544" y="1052736"/>
            <a:ext cx="8458200" cy="1470025"/>
          </a:xfrm>
        </p:spPr>
        <p:txBody>
          <a:bodyPr/>
          <a:lstStyle/>
          <a:p>
            <a:r>
              <a:rPr lang="el-GR" dirty="0" smtClean="0"/>
              <a:t>           Αποτελέσματα</a:t>
            </a:r>
            <a:endParaRPr lang="el-GR" dirty="0"/>
          </a:p>
        </p:txBody>
      </p:sp>
    </p:spTree>
  </p:cSld>
  <p:clrMapOvr>
    <a:masterClrMapping/>
  </p:clrMapOvr>
  <p:transition advClick="0" advTm="7000">
    <p:plus/>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              ΣΥΜΠΕΡΑΣΜΑΤΑ</a:t>
            </a:r>
            <a:endParaRPr lang="el-GR" dirty="0"/>
          </a:p>
        </p:txBody>
      </p:sp>
      <p:sp>
        <p:nvSpPr>
          <p:cNvPr id="3" name="2 - Θέση περιεχομένου"/>
          <p:cNvSpPr>
            <a:spLocks noGrp="1"/>
          </p:cNvSpPr>
          <p:nvPr>
            <p:ph idx="1"/>
          </p:nvPr>
        </p:nvSpPr>
        <p:spPr/>
        <p:txBody>
          <a:bodyPr/>
          <a:lstStyle/>
          <a:p>
            <a:r>
              <a:rPr lang="el-GR" dirty="0" smtClean="0"/>
              <a:t>Η πολιτεία μπορεί να κάνει πολλές διορθώσεις στους δρόμους.</a:t>
            </a:r>
          </a:p>
          <a:p>
            <a:r>
              <a:rPr lang="el-GR" dirty="0" smtClean="0"/>
              <a:t>Οι πεζοί πρέπει να μάθουν τον Κ.Ο.Κ. &amp; να προστατεύουν τους εαυτούς τους.</a:t>
            </a:r>
          </a:p>
          <a:p>
            <a:r>
              <a:rPr lang="el-GR" dirty="0" smtClean="0"/>
              <a:t>Να φέρονται καλά στους οδηγούς.</a:t>
            </a:r>
          </a:p>
          <a:p>
            <a:r>
              <a:rPr lang="el-GR" dirty="0" smtClean="0"/>
              <a:t>Οι πεζοί θα πρέπει να διεκδικούν τα δικαιώματά τους.</a:t>
            </a:r>
          </a:p>
          <a:p>
            <a:r>
              <a:rPr lang="el-GR" dirty="0" smtClean="0"/>
              <a:t>Να εφαρμοστούν απαράβατοι νόμοι με πρόστιμα.</a:t>
            </a:r>
            <a:endParaRPr lang="el-G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στικό">
  <a:themeElements>
    <a:clrScheme name="Αστικό">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Αστικό">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στικό">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55</TotalTime>
  <Words>469</Words>
  <Application>Microsoft Office PowerPoint</Application>
  <PresentationFormat>Προβολή στην οθόνη (4:3)</PresentationFormat>
  <Paragraphs>41</Paragraphs>
  <Slides>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8</vt:i4>
      </vt:variant>
    </vt:vector>
  </HeadingPairs>
  <TitlesOfParts>
    <vt:vector size="9" baseType="lpstr">
      <vt:lpstr>Αστικό</vt:lpstr>
      <vt:lpstr>ΕΡΓΑΣΙΑ ΓΙΑ ΠΕΖΟΥΣ</vt:lpstr>
      <vt:lpstr> </vt:lpstr>
      <vt:lpstr> </vt:lpstr>
      <vt:lpstr> </vt:lpstr>
      <vt:lpstr> EΡΩΤΗΜΑΤΟΛΟΓΙΑ</vt:lpstr>
      <vt:lpstr>                              1.Σας  έχει τύχει ποτέ να σας χτυπήσει αυτοκίνητο ή μηχανή; Αν ναι, ποιος νομίζετε ότι έφταιγε  2. Πόσο ασφαλείς νιώθετε καθώς κινήστε στην πόλη σας;  3.Γνωρίζετε τον Κ.Ο.Κ.;  4. Πιστεύετε ότι η κατασκευή των δρόμων είναι καλή; 5. Μπορείτε να κυκλοφορείτε με άνεση στο πεζοδρόμιο; (μηχανές, αμάξια, καφετέρειες)  6. Σας επιτρέπουν να περάσετε την διάβαση τα αμάξια; 7. Όταν περπατάτε στον δρόμο τι κάνετε με τα απορρίματά σας; 8.Πώς συμπεριφέρεστε στους οδηγούς; 9.Όταν περπατάτε στον δρόμο ακούτε μουσική ή μιλάτε στο τηλέφωνο; 10.Σε δρόμους ενός ρεύματος ελέγχετε και τις δύο πλευρές;</vt:lpstr>
      <vt:lpstr>           Αποτελέσματα</vt:lpstr>
      <vt:lpstr>              ΣΥΜΠΕΡΑΣΜΑΤΑ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ΕΡΓΑΣΙΑ ΓΙΑ ΠΕΖΟΥΣ</dc:title>
  <dc:creator>kil.xrist</dc:creator>
  <cp:lastModifiedBy>ΑΠΛΟΣ ΧΡΗΣΤΗΣ</cp:lastModifiedBy>
  <cp:revision>6</cp:revision>
  <dcterms:created xsi:type="dcterms:W3CDTF">2015-01-26T16:54:13Z</dcterms:created>
  <dcterms:modified xsi:type="dcterms:W3CDTF">2015-02-05T09:58:10Z</dcterms:modified>
</cp:coreProperties>
</file>